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Lst>
  <p:sldSz cy="5143500" cx="9144000"/>
  <p:notesSz cx="6858000" cy="9144000"/>
  <p:embeddedFontLst>
    <p:embeddedFont>
      <p:font typeface="Roboto"/>
      <p:regular r:id="rId44"/>
      <p:bold r:id="rId45"/>
      <p:italic r:id="rId46"/>
      <p:boldItalic r:id="rId47"/>
    </p:embeddedFont>
    <p:embeddedFont>
      <p:font typeface="Montserrat"/>
      <p:regular r:id="rId48"/>
      <p:bold r:id="rId49"/>
      <p:italic r:id="rId50"/>
      <p:boldItalic r:id="rId51"/>
    </p:embeddedFont>
    <p:embeddedFont>
      <p:font typeface="Lato"/>
      <p:regular r:id="rId52"/>
      <p:bold r:id="rId53"/>
      <p:italic r:id="rId54"/>
      <p:boldItalic r:id="rId5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font" Target="fonts/Roboto-regular.fntdata"/><Relationship Id="rId43" Type="http://schemas.openxmlformats.org/officeDocument/2006/relationships/slide" Target="slides/slide38.xml"/><Relationship Id="rId46" Type="http://schemas.openxmlformats.org/officeDocument/2006/relationships/font" Target="fonts/Roboto-italic.fntdata"/><Relationship Id="rId45" Type="http://schemas.openxmlformats.org/officeDocument/2006/relationships/font" Target="fonts/Roboto-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Montserrat-regular.fntdata"/><Relationship Id="rId47" Type="http://schemas.openxmlformats.org/officeDocument/2006/relationships/font" Target="fonts/Roboto-boldItalic.fntdata"/><Relationship Id="rId49" Type="http://schemas.openxmlformats.org/officeDocument/2006/relationships/font" Target="fonts/Montserrat-bold.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Montserrat-boldItalic.fntdata"/><Relationship Id="rId50" Type="http://schemas.openxmlformats.org/officeDocument/2006/relationships/font" Target="fonts/Montserrat-italic.fntdata"/><Relationship Id="rId53" Type="http://schemas.openxmlformats.org/officeDocument/2006/relationships/font" Target="fonts/Lato-bold.fntdata"/><Relationship Id="rId52" Type="http://schemas.openxmlformats.org/officeDocument/2006/relationships/font" Target="fonts/Lato-regular.fntdata"/><Relationship Id="rId11" Type="http://schemas.openxmlformats.org/officeDocument/2006/relationships/slide" Target="slides/slide6.xml"/><Relationship Id="rId55" Type="http://schemas.openxmlformats.org/officeDocument/2006/relationships/font" Target="fonts/Lato-boldItalic.fntdata"/><Relationship Id="rId10" Type="http://schemas.openxmlformats.org/officeDocument/2006/relationships/slide" Target="slides/slide5.xml"/><Relationship Id="rId54" Type="http://schemas.openxmlformats.org/officeDocument/2006/relationships/font" Target="fonts/Lato-italic.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1294ca751f5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1294ca751f5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1294ca751f5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1294ca751f5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1294ca751f5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1294ca751f5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1294ca751f5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1294ca751f5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1294ca751f5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1294ca751f5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1294ca751f5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1294ca751f5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1294ca751f5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1294ca751f5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12046394e6b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12046394e6b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12046394e6b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12046394e6b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12046394e6b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12046394e6b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11e9ae60a7f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11e9ae60a7f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11e9ae60a7f_2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11e9ae60a7f_2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1294ca751f5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1294ca751f5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12046394e6b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12046394e6b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1294ca751f5_0_2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1294ca751f5_0_2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12046394e6b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12046394e6b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1294ca751f5_0_1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1294ca751f5_0_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1294ca751f5_0_2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1294ca751f5_0_2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1294ca751f5_0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1294ca751f5_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1294ca751f5_0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1294ca751f5_0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1294ca751f5_0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1294ca751f5_0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1294ca751f5_0_2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1294ca751f5_0_2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1294ca751f5_0_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1294ca751f5_0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1294ca751f5_0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1294ca751f5_0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1294ca751f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1294ca751f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1294ca751f5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1294ca751f5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1294ca751f5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1294ca751f5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1294ca751f5_0_2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1294ca751f5_0_2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1294ca751f5_0_2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1294ca751f5_0_2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12046394e6b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3" name="Google Shape;393;g12046394e6b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12046394e6b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9" name="Google Shape;399;g12046394e6b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11e9ae60a7f_2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11e9ae60a7f_2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12046394e6b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12046394e6b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11e9ae60a7f_2_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11e9ae60a7f_2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1294ca751f5_0_2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1294ca751f5_0_2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11e9ae60a7f_2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11e9ae60a7f_2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1294ca751f5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1294ca751f5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3537150" y="1578400"/>
            <a:ext cx="5017500" cy="1578900"/>
          </a:xfrm>
          <a:prstGeom prst="rect">
            <a:avLst/>
          </a:prstGeom>
        </p:spPr>
        <p:txBody>
          <a:bodyPr anchorCtr="0" anchor="t" bIns="91425" lIns="91425" spcFirstLastPara="1" rIns="91425" wrap="square" tIns="91425">
            <a:norm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7" name="Google Shape;17;p2"/>
          <p:cNvSpPr txBox="1"/>
          <p:nvPr>
            <p:ph idx="1" type="subTitle"/>
          </p:nvPr>
        </p:nvSpPr>
        <p:spPr>
          <a:xfrm>
            <a:off x="5083950" y="3924925"/>
            <a:ext cx="34707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8" name="Google Shape;18;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5"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1"/>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1"/>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1"/>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1"/>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1"/>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1"/>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1"/>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1"/>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1"/>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1"/>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1"/>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1"/>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 name="Google Shape;125;p11"/>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rm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p:nvPr>
            <p:ph idx="1" type="body"/>
          </p:nvPr>
        </p:nvSpPr>
        <p:spPr>
          <a:xfrm>
            <a:off x="823850" y="2643124"/>
            <a:ext cx="4776000" cy="1218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27" name="Google Shape;12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8" name="Shape 128"/>
        <p:cNvGrpSpPr/>
        <p:nvPr/>
      </p:nvGrpSpPr>
      <p:grpSpPr>
        <a:xfrm>
          <a:off x="0" y="0"/>
          <a:ext cx="0" cy="0"/>
          <a:chOff x="0" y="0"/>
          <a:chExt cx="0" cy="0"/>
        </a:xfrm>
      </p:grpSpPr>
      <p:sp>
        <p:nvSpPr>
          <p:cNvPr id="129" name="Google Shape;12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 name="Google Shape;39;p3"/>
          <p:cNvSpPr txBox="1"/>
          <p:nvPr>
            <p:ph type="title"/>
          </p:nvPr>
        </p:nvSpPr>
        <p:spPr>
          <a:xfrm>
            <a:off x="823850" y="2053000"/>
            <a:ext cx="4587000" cy="11487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0" name="Google Shape;40;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6" name="Google Shape;46;p4"/>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47" name="Google Shape;47;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8"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3" name="Google Shape;53;p5"/>
          <p:cNvSpPr txBox="1"/>
          <p:nvPr>
            <p:ph idx="1" type="body"/>
          </p:nvPr>
        </p:nvSpPr>
        <p:spPr>
          <a:xfrm>
            <a:off x="1297500"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5"/>
          <p:cNvSpPr txBox="1"/>
          <p:nvPr>
            <p:ph idx="2" type="body"/>
          </p:nvPr>
        </p:nvSpPr>
        <p:spPr>
          <a:xfrm>
            <a:off x="4933221"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5" name="Google Shape;55;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6"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1" name="Google Shape;61;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2"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7"/>
          <p:cNvSpPr txBox="1"/>
          <p:nvPr>
            <p:ph type="title"/>
          </p:nvPr>
        </p:nvSpPr>
        <p:spPr>
          <a:xfrm>
            <a:off x="1297500" y="393750"/>
            <a:ext cx="3798900" cy="1493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7" name="Google Shape;67;p7"/>
          <p:cNvSpPr txBox="1"/>
          <p:nvPr>
            <p:ph idx="1" type="body"/>
          </p:nvPr>
        </p:nvSpPr>
        <p:spPr>
          <a:xfrm>
            <a:off x="1297500" y="1972550"/>
            <a:ext cx="3798900" cy="2415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8" name="Google Shape;68;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9"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8"/>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8"/>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8"/>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8"/>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8"/>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8"/>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8"/>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8"/>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 name="Google Shape;89;p8"/>
          <p:cNvSpPr txBox="1"/>
          <p:nvPr>
            <p:ph type="title"/>
          </p:nvPr>
        </p:nvSpPr>
        <p:spPr>
          <a:xfrm>
            <a:off x="823850" y="866775"/>
            <a:ext cx="4587000" cy="35211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0" name="Google Shape;90;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9"/>
          <p:cNvSpPr txBox="1"/>
          <p:nvPr>
            <p:ph type="title"/>
          </p:nvPr>
        </p:nvSpPr>
        <p:spPr>
          <a:xfrm>
            <a:off x="1297500" y="1658325"/>
            <a:ext cx="3036300" cy="17517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96" name="Google Shape;96;p9"/>
          <p:cNvSpPr txBox="1"/>
          <p:nvPr>
            <p:ph idx="1" type="subTitle"/>
          </p:nvPr>
        </p:nvSpPr>
        <p:spPr>
          <a:xfrm>
            <a:off x="1297500" y="3538000"/>
            <a:ext cx="30363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97" name="Google Shape;97;p9"/>
          <p:cNvSpPr txBox="1"/>
          <p:nvPr>
            <p:ph idx="2" type="body"/>
          </p:nvPr>
        </p:nvSpPr>
        <p:spPr>
          <a:xfrm>
            <a:off x="4648200" y="1696600"/>
            <a:ext cx="3676800" cy="234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8" name="Google Shape;98;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9"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0"/>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10"/>
          <p:cNvSpPr txBox="1"/>
          <p:nvPr>
            <p:ph idx="1" type="body"/>
          </p:nvPr>
        </p:nvSpPr>
        <p:spPr>
          <a:xfrm>
            <a:off x="812725" y="4305375"/>
            <a:ext cx="6936000" cy="523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04" name="Google Shape;104;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5.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7.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pn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8.png"/><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6.png"/><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0.png"/><Relationship Id="rId4" Type="http://schemas.openxmlformats.org/officeDocument/2006/relationships/image" Target="../media/image3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2.png"/><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4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3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6.png"/><Relationship Id="rId4" Type="http://schemas.openxmlformats.org/officeDocument/2006/relationships/image" Target="../media/image31.png"/><Relationship Id="rId5" Type="http://schemas.openxmlformats.org/officeDocument/2006/relationships/image" Target="../media/image1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9.png"/><Relationship Id="rId4" Type="http://schemas.openxmlformats.org/officeDocument/2006/relationships/image" Target="../media/image25.png"/><Relationship Id="rId5" Type="http://schemas.openxmlformats.org/officeDocument/2006/relationships/image" Target="../media/image5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3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33.png"/><Relationship Id="rId4" Type="http://schemas.openxmlformats.org/officeDocument/2006/relationships/image" Target="../media/image27.png"/><Relationship Id="rId5" Type="http://schemas.openxmlformats.org/officeDocument/2006/relationships/image" Target="../media/image4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36.png"/><Relationship Id="rId4" Type="http://schemas.openxmlformats.org/officeDocument/2006/relationships/image" Target="../media/image45.png"/><Relationship Id="rId5" Type="http://schemas.openxmlformats.org/officeDocument/2006/relationships/image" Target="../media/image42.png"/><Relationship Id="rId6" Type="http://schemas.openxmlformats.org/officeDocument/2006/relationships/image" Target="../media/image39.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34.png"/><Relationship Id="rId4" Type="http://schemas.openxmlformats.org/officeDocument/2006/relationships/image" Target="../media/image41.png"/><Relationship Id="rId5" Type="http://schemas.openxmlformats.org/officeDocument/2006/relationships/image" Target="../media/image33.png"/><Relationship Id="rId6" Type="http://schemas.openxmlformats.org/officeDocument/2006/relationships/image" Target="../media/image47.png"/><Relationship Id="rId7" Type="http://schemas.openxmlformats.org/officeDocument/2006/relationships/image" Target="../media/image5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49.png"/><Relationship Id="rId4" Type="http://schemas.openxmlformats.org/officeDocument/2006/relationships/image" Target="../media/image19.png"/><Relationship Id="rId5" Type="http://schemas.openxmlformats.org/officeDocument/2006/relationships/image" Target="../media/image4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54.png"/><Relationship Id="rId4" Type="http://schemas.openxmlformats.org/officeDocument/2006/relationships/image" Target="../media/image33.png"/><Relationship Id="rId5" Type="http://schemas.openxmlformats.org/officeDocument/2006/relationships/image" Target="../media/image5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5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4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5.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2.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33" name="Shape 133"/>
        <p:cNvGrpSpPr/>
        <p:nvPr/>
      </p:nvGrpSpPr>
      <p:grpSpPr>
        <a:xfrm>
          <a:off x="0" y="0"/>
          <a:ext cx="0" cy="0"/>
          <a:chOff x="0" y="0"/>
          <a:chExt cx="0" cy="0"/>
        </a:xfrm>
      </p:grpSpPr>
      <p:sp>
        <p:nvSpPr>
          <p:cNvPr id="134" name="Google Shape;134;p13"/>
          <p:cNvSpPr txBox="1"/>
          <p:nvPr>
            <p:ph type="ctrTitle"/>
          </p:nvPr>
        </p:nvSpPr>
        <p:spPr>
          <a:xfrm>
            <a:off x="3537150" y="612725"/>
            <a:ext cx="5017500" cy="19239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SzPts val="990"/>
              <a:buNone/>
            </a:pPr>
            <a:r>
              <a:rPr b="1" lang="en" sz="2600">
                <a:latin typeface="Roboto"/>
                <a:ea typeface="Roboto"/>
                <a:cs typeface="Roboto"/>
                <a:sym typeface="Roboto"/>
              </a:rPr>
              <a:t>Machine Learning Techniques for Stress Prediction </a:t>
            </a:r>
            <a:r>
              <a:rPr b="1" lang="en" sz="2600">
                <a:latin typeface="Roboto"/>
                <a:ea typeface="Roboto"/>
                <a:cs typeface="Roboto"/>
                <a:sym typeface="Roboto"/>
              </a:rPr>
              <a:t>among working IT professionals due to WFH(work from home)</a:t>
            </a:r>
            <a:endParaRPr b="1" sz="2600">
              <a:latin typeface="Roboto"/>
              <a:ea typeface="Roboto"/>
              <a:cs typeface="Roboto"/>
              <a:sym typeface="Roboto"/>
            </a:endParaRPr>
          </a:p>
          <a:p>
            <a:pPr indent="0" lvl="0" marL="0" rtl="0" algn="l">
              <a:spcBef>
                <a:spcPts val="1200"/>
              </a:spcBef>
              <a:spcAft>
                <a:spcPts val="0"/>
              </a:spcAft>
              <a:buSzPts val="990"/>
              <a:buNone/>
            </a:pPr>
            <a:r>
              <a:t/>
            </a:r>
            <a:endParaRPr b="1" sz="2600">
              <a:latin typeface="Roboto"/>
              <a:ea typeface="Roboto"/>
              <a:cs typeface="Roboto"/>
              <a:sym typeface="Roboto"/>
            </a:endParaRPr>
          </a:p>
        </p:txBody>
      </p:sp>
      <p:sp>
        <p:nvSpPr>
          <p:cNvPr id="135" name="Google Shape;135;p13"/>
          <p:cNvSpPr txBox="1"/>
          <p:nvPr>
            <p:ph idx="1" type="subTitle"/>
          </p:nvPr>
        </p:nvSpPr>
        <p:spPr>
          <a:xfrm>
            <a:off x="6178225" y="3136825"/>
            <a:ext cx="2593200" cy="14082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500">
                <a:solidFill>
                  <a:srgbClr val="FFFFFF"/>
                </a:solidFill>
                <a:latin typeface="Roboto"/>
                <a:ea typeface="Roboto"/>
                <a:cs typeface="Roboto"/>
                <a:sym typeface="Roboto"/>
              </a:rPr>
              <a:t>Presented By: </a:t>
            </a:r>
            <a:endParaRPr sz="1500">
              <a:solidFill>
                <a:srgbClr val="FFFFFF"/>
              </a:solidFill>
              <a:latin typeface="Roboto"/>
              <a:ea typeface="Roboto"/>
              <a:cs typeface="Roboto"/>
              <a:sym typeface="Roboto"/>
            </a:endParaRPr>
          </a:p>
          <a:p>
            <a:pPr indent="0" lvl="0" marL="0" rtl="0" algn="l">
              <a:lnSpc>
                <a:spcPct val="115000"/>
              </a:lnSpc>
              <a:spcBef>
                <a:spcPts val="800"/>
              </a:spcBef>
              <a:spcAft>
                <a:spcPts val="0"/>
              </a:spcAft>
              <a:buNone/>
            </a:pPr>
            <a:r>
              <a:rPr lang="en" sz="1500">
                <a:solidFill>
                  <a:srgbClr val="FFFFFF"/>
                </a:solidFill>
                <a:latin typeface="Roboto"/>
                <a:ea typeface="Roboto"/>
                <a:cs typeface="Roboto"/>
                <a:sym typeface="Roboto"/>
              </a:rPr>
              <a:t>Nikesh Kumar</a:t>
            </a:r>
            <a:endParaRPr sz="1500">
              <a:solidFill>
                <a:srgbClr val="FFFFFF"/>
              </a:solidFill>
              <a:latin typeface="Roboto"/>
              <a:ea typeface="Roboto"/>
              <a:cs typeface="Roboto"/>
              <a:sym typeface="Roboto"/>
            </a:endParaRPr>
          </a:p>
          <a:p>
            <a:pPr indent="0" lvl="0" marL="0" rtl="0" algn="l">
              <a:lnSpc>
                <a:spcPct val="115000"/>
              </a:lnSpc>
              <a:spcBef>
                <a:spcPts val="800"/>
              </a:spcBef>
              <a:spcAft>
                <a:spcPts val="0"/>
              </a:spcAft>
              <a:buNone/>
            </a:pPr>
            <a:r>
              <a:rPr lang="en" sz="1500">
                <a:solidFill>
                  <a:srgbClr val="FFFFFF"/>
                </a:solidFill>
                <a:latin typeface="Roboto"/>
                <a:ea typeface="Roboto"/>
                <a:cs typeface="Roboto"/>
                <a:sym typeface="Roboto"/>
              </a:rPr>
              <a:t>MT/ITY/10011/20</a:t>
            </a:r>
            <a:endParaRPr sz="1500">
              <a:solidFill>
                <a:srgbClr val="FFFFFF"/>
              </a:solidFill>
              <a:latin typeface="Roboto"/>
              <a:ea typeface="Roboto"/>
              <a:cs typeface="Roboto"/>
              <a:sym typeface="Roboto"/>
            </a:endParaRPr>
          </a:p>
          <a:p>
            <a:pPr indent="0" lvl="0" marL="0" rtl="0" algn="l">
              <a:lnSpc>
                <a:spcPct val="115000"/>
              </a:lnSpc>
              <a:spcBef>
                <a:spcPts val="800"/>
              </a:spcBef>
              <a:spcAft>
                <a:spcPts val="0"/>
              </a:spcAft>
              <a:buNone/>
            </a:pPr>
            <a:r>
              <a:rPr lang="en" sz="1200">
                <a:highlight>
                  <a:schemeClr val="dk1"/>
                </a:highlight>
                <a:latin typeface="Roboto"/>
                <a:ea typeface="Roboto"/>
                <a:cs typeface="Roboto"/>
                <a:sym typeface="Roboto"/>
              </a:rPr>
              <a:t>			</a:t>
            </a:r>
            <a:endParaRPr sz="1200">
              <a:highlight>
                <a:schemeClr val="dk1"/>
              </a:highlight>
              <a:latin typeface="Roboto"/>
              <a:ea typeface="Roboto"/>
              <a:cs typeface="Roboto"/>
              <a:sym typeface="Roboto"/>
            </a:endParaRPr>
          </a:p>
          <a:p>
            <a:pPr indent="0" lvl="0" marL="0" rtl="0" algn="l">
              <a:spcBef>
                <a:spcPts val="800"/>
              </a:spcBef>
              <a:spcAft>
                <a:spcPts val="0"/>
              </a:spcAft>
              <a:buNone/>
            </a:pPr>
            <a:r>
              <a:t/>
            </a:r>
            <a:endParaRPr sz="1200">
              <a:solidFill>
                <a:srgbClr val="FFFFFF"/>
              </a:solidFill>
              <a:latin typeface="Roboto"/>
              <a:ea typeface="Roboto"/>
              <a:cs typeface="Roboto"/>
              <a:sym typeface="Roboto"/>
            </a:endParaRPr>
          </a:p>
          <a:p>
            <a:pPr indent="0" lvl="0" marL="0" rtl="0" algn="l">
              <a:spcBef>
                <a:spcPts val="0"/>
              </a:spcBef>
              <a:spcAft>
                <a:spcPts val="0"/>
              </a:spcAft>
              <a:buNone/>
            </a:pPr>
            <a:r>
              <a:t/>
            </a:r>
            <a:endParaRPr sz="1200"/>
          </a:p>
        </p:txBody>
      </p:sp>
      <p:sp>
        <p:nvSpPr>
          <p:cNvPr id="136" name="Google Shape;136;p13"/>
          <p:cNvSpPr txBox="1"/>
          <p:nvPr/>
        </p:nvSpPr>
        <p:spPr>
          <a:xfrm>
            <a:off x="948975" y="3136825"/>
            <a:ext cx="3750600" cy="1451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a:solidFill>
                  <a:schemeClr val="lt1"/>
                </a:solidFill>
                <a:latin typeface="Roboto"/>
                <a:ea typeface="Roboto"/>
                <a:cs typeface="Roboto"/>
                <a:sym typeface="Roboto"/>
              </a:rPr>
              <a:t>Under the supervision of: </a:t>
            </a:r>
            <a:endParaRPr>
              <a:solidFill>
                <a:schemeClr val="lt1"/>
              </a:solidFill>
              <a:latin typeface="Roboto"/>
              <a:ea typeface="Roboto"/>
              <a:cs typeface="Roboto"/>
              <a:sym typeface="Roboto"/>
            </a:endParaRPr>
          </a:p>
          <a:p>
            <a:pPr indent="0" lvl="0" marL="0" rtl="0" algn="l">
              <a:lnSpc>
                <a:spcPct val="115000"/>
              </a:lnSpc>
              <a:spcBef>
                <a:spcPts val="800"/>
              </a:spcBef>
              <a:spcAft>
                <a:spcPts val="0"/>
              </a:spcAft>
              <a:buNone/>
            </a:pPr>
            <a:r>
              <a:rPr lang="en">
                <a:solidFill>
                  <a:schemeClr val="lt1"/>
                </a:solidFill>
                <a:latin typeface="Roboto"/>
                <a:ea typeface="Roboto"/>
                <a:cs typeface="Roboto"/>
                <a:sym typeface="Roboto"/>
              </a:rPr>
              <a:t>Dr. Subrajeet Mohapatra</a:t>
            </a:r>
            <a:endParaRPr>
              <a:solidFill>
                <a:schemeClr val="lt1"/>
              </a:solidFill>
              <a:latin typeface="Roboto"/>
              <a:ea typeface="Roboto"/>
              <a:cs typeface="Roboto"/>
              <a:sym typeface="Roboto"/>
            </a:endParaRPr>
          </a:p>
          <a:p>
            <a:pPr indent="0" lvl="0" marL="0" rtl="0" algn="l">
              <a:lnSpc>
                <a:spcPct val="115000"/>
              </a:lnSpc>
              <a:spcBef>
                <a:spcPts val="800"/>
              </a:spcBef>
              <a:spcAft>
                <a:spcPts val="0"/>
              </a:spcAft>
              <a:buNone/>
            </a:pPr>
            <a:r>
              <a:rPr lang="en">
                <a:solidFill>
                  <a:schemeClr val="lt1"/>
                </a:solidFill>
                <a:latin typeface="Roboto"/>
                <a:ea typeface="Roboto"/>
                <a:cs typeface="Roboto"/>
                <a:sym typeface="Roboto"/>
              </a:rPr>
              <a:t>Assistant Professor</a:t>
            </a:r>
            <a:r>
              <a:rPr lang="en">
                <a:solidFill>
                  <a:schemeClr val="lt1"/>
                </a:solidFill>
                <a:highlight>
                  <a:schemeClr val="dk1"/>
                </a:highlight>
                <a:latin typeface="Roboto"/>
                <a:ea typeface="Roboto"/>
                <a:cs typeface="Roboto"/>
                <a:sym typeface="Roboto"/>
              </a:rPr>
              <a:t>                                                 </a:t>
            </a:r>
            <a:endParaRPr>
              <a:solidFill>
                <a:schemeClr val="lt1"/>
              </a:solidFill>
              <a:highlight>
                <a:schemeClr val="dk1"/>
              </a:highlight>
              <a:latin typeface="Roboto"/>
              <a:ea typeface="Roboto"/>
              <a:cs typeface="Roboto"/>
              <a:sym typeface="Roboto"/>
            </a:endParaRPr>
          </a:p>
          <a:p>
            <a:pPr indent="0" lvl="0" marL="0" rtl="0" algn="l">
              <a:spcBef>
                <a:spcPts val="800"/>
              </a:spcBef>
              <a:spcAft>
                <a:spcPts val="0"/>
              </a:spcAft>
              <a:buNone/>
            </a:pPr>
            <a:r>
              <a:t/>
            </a:r>
            <a:endParaRPr>
              <a:solidFill>
                <a:schemeClr val="lt1"/>
              </a:solidFill>
              <a:latin typeface="Roboto"/>
              <a:ea typeface="Roboto"/>
              <a:cs typeface="Roboto"/>
              <a:sym typeface="Robo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pic>
        <p:nvPicPr>
          <p:cNvPr id="202" name="Google Shape;202;p22"/>
          <p:cNvPicPr preferRelativeResize="0"/>
          <p:nvPr/>
        </p:nvPicPr>
        <p:blipFill>
          <a:blip r:embed="rId3">
            <a:alphaModFix/>
          </a:blip>
          <a:stretch>
            <a:fillRect/>
          </a:stretch>
        </p:blipFill>
        <p:spPr>
          <a:xfrm>
            <a:off x="1081547" y="1095375"/>
            <a:ext cx="3397850" cy="1804450"/>
          </a:xfrm>
          <a:prstGeom prst="rect">
            <a:avLst/>
          </a:prstGeom>
          <a:noFill/>
          <a:ln>
            <a:noFill/>
          </a:ln>
        </p:spPr>
      </p:pic>
      <p:sp>
        <p:nvSpPr>
          <p:cNvPr id="203" name="Google Shape;203;p22"/>
          <p:cNvSpPr txBox="1"/>
          <p:nvPr/>
        </p:nvSpPr>
        <p:spPr>
          <a:xfrm>
            <a:off x="1081550" y="3045150"/>
            <a:ext cx="2352300" cy="1314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200">
                <a:solidFill>
                  <a:srgbClr val="202124"/>
                </a:solidFill>
                <a:latin typeface="Roboto"/>
                <a:ea typeface="Roboto"/>
                <a:cs typeface="Roboto"/>
                <a:sym typeface="Roboto"/>
              </a:rPr>
              <a:t>Are you facing any conflict/fight with family member due to </a:t>
            </a:r>
            <a:r>
              <a:rPr lang="en" sz="1200">
                <a:solidFill>
                  <a:srgbClr val="202124"/>
                </a:solidFill>
                <a:latin typeface="Roboto"/>
                <a:ea typeface="Roboto"/>
                <a:cs typeface="Roboto"/>
                <a:sym typeface="Roboto"/>
              </a:rPr>
              <a:t>workload</a:t>
            </a:r>
            <a:r>
              <a:rPr lang="en" sz="1200">
                <a:solidFill>
                  <a:srgbClr val="202124"/>
                </a:solidFill>
                <a:latin typeface="Roboto"/>
                <a:ea typeface="Roboto"/>
                <a:cs typeface="Roboto"/>
                <a:sym typeface="Roboto"/>
              </a:rPr>
              <a:t> during WFH</a:t>
            </a:r>
            <a:endParaRPr sz="1200">
              <a:solidFill>
                <a:srgbClr val="202124"/>
              </a:solidFill>
              <a:latin typeface="Roboto"/>
              <a:ea typeface="Roboto"/>
              <a:cs typeface="Roboto"/>
              <a:sym typeface="Roboto"/>
            </a:endParaRPr>
          </a:p>
          <a:p>
            <a:pPr indent="0" lvl="0" marL="0" rtl="0" algn="l">
              <a:lnSpc>
                <a:spcPct val="150000"/>
              </a:lnSpc>
              <a:spcBef>
                <a:spcPts val="0"/>
              </a:spcBef>
              <a:spcAft>
                <a:spcPts val="0"/>
              </a:spcAft>
              <a:buNone/>
            </a:pPr>
            <a:r>
              <a:t/>
            </a:r>
            <a:endParaRPr sz="1200">
              <a:solidFill>
                <a:srgbClr val="202124"/>
              </a:solidFill>
              <a:latin typeface="Roboto"/>
              <a:ea typeface="Roboto"/>
              <a:cs typeface="Roboto"/>
              <a:sym typeface="Roboto"/>
            </a:endParaRPr>
          </a:p>
          <a:p>
            <a:pPr indent="0" lvl="0" marL="0" rtl="0" algn="l">
              <a:spcBef>
                <a:spcPts val="0"/>
              </a:spcBef>
              <a:spcAft>
                <a:spcPts val="0"/>
              </a:spcAft>
              <a:buNone/>
            </a:pPr>
            <a:r>
              <a:t/>
            </a:r>
            <a:endParaRPr>
              <a:latin typeface="Lato"/>
              <a:ea typeface="Lato"/>
              <a:cs typeface="Lato"/>
              <a:sym typeface="Lato"/>
            </a:endParaRPr>
          </a:p>
        </p:txBody>
      </p:sp>
      <p:pic>
        <p:nvPicPr>
          <p:cNvPr id="204" name="Google Shape;204;p22"/>
          <p:cNvPicPr preferRelativeResize="0"/>
          <p:nvPr/>
        </p:nvPicPr>
        <p:blipFill>
          <a:blip r:embed="rId4">
            <a:alphaModFix/>
          </a:blip>
          <a:stretch>
            <a:fillRect/>
          </a:stretch>
        </p:blipFill>
        <p:spPr>
          <a:xfrm>
            <a:off x="4598050" y="1123075"/>
            <a:ext cx="4309851" cy="2712850"/>
          </a:xfrm>
          <a:prstGeom prst="rect">
            <a:avLst/>
          </a:prstGeom>
          <a:noFill/>
          <a:ln>
            <a:noFill/>
          </a:ln>
        </p:spPr>
      </p:pic>
      <p:cxnSp>
        <p:nvCxnSpPr>
          <p:cNvPr id="205" name="Google Shape;205;p22"/>
          <p:cNvCxnSpPr/>
          <p:nvPr/>
        </p:nvCxnSpPr>
        <p:spPr>
          <a:xfrm flipH="1">
            <a:off x="4498700" y="1102375"/>
            <a:ext cx="22200" cy="2664900"/>
          </a:xfrm>
          <a:prstGeom prst="straightConnector1">
            <a:avLst/>
          </a:prstGeom>
          <a:noFill/>
          <a:ln cap="flat" cmpd="sng" w="28575">
            <a:solidFill>
              <a:schemeClr val="dk2"/>
            </a:solidFill>
            <a:prstDash val="solid"/>
            <a:round/>
            <a:headEnd len="med" w="med" type="none"/>
            <a:tailEnd len="med" w="med" type="none"/>
          </a:ln>
        </p:spPr>
      </p:cxn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pic>
        <p:nvPicPr>
          <p:cNvPr id="210" name="Google Shape;210;p23"/>
          <p:cNvPicPr preferRelativeResize="0"/>
          <p:nvPr/>
        </p:nvPicPr>
        <p:blipFill>
          <a:blip r:embed="rId3">
            <a:alphaModFix/>
          </a:blip>
          <a:stretch>
            <a:fillRect/>
          </a:stretch>
        </p:blipFill>
        <p:spPr>
          <a:xfrm>
            <a:off x="1038100" y="1157450"/>
            <a:ext cx="3801326" cy="3300251"/>
          </a:xfrm>
          <a:prstGeom prst="rect">
            <a:avLst/>
          </a:prstGeom>
          <a:noFill/>
          <a:ln>
            <a:noFill/>
          </a:ln>
        </p:spPr>
      </p:pic>
      <p:pic>
        <p:nvPicPr>
          <p:cNvPr id="211" name="Google Shape;211;p23"/>
          <p:cNvPicPr preferRelativeResize="0"/>
          <p:nvPr/>
        </p:nvPicPr>
        <p:blipFill>
          <a:blip r:embed="rId4">
            <a:alphaModFix/>
          </a:blip>
          <a:stretch>
            <a:fillRect/>
          </a:stretch>
        </p:blipFill>
        <p:spPr>
          <a:xfrm>
            <a:off x="4875175" y="1047875"/>
            <a:ext cx="4303475" cy="3500276"/>
          </a:xfrm>
          <a:prstGeom prst="rect">
            <a:avLst/>
          </a:prstGeom>
          <a:noFill/>
          <a:ln>
            <a:noFill/>
          </a:ln>
        </p:spPr>
      </p:pic>
      <p:cxnSp>
        <p:nvCxnSpPr>
          <p:cNvPr id="212" name="Google Shape;212;p23"/>
          <p:cNvCxnSpPr/>
          <p:nvPr/>
        </p:nvCxnSpPr>
        <p:spPr>
          <a:xfrm flipH="1">
            <a:off x="4866400" y="1240075"/>
            <a:ext cx="27600" cy="32430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pic>
        <p:nvPicPr>
          <p:cNvPr id="217" name="Google Shape;217;p24"/>
          <p:cNvPicPr preferRelativeResize="0"/>
          <p:nvPr/>
        </p:nvPicPr>
        <p:blipFill>
          <a:blip r:embed="rId3">
            <a:alphaModFix/>
          </a:blip>
          <a:stretch>
            <a:fillRect/>
          </a:stretch>
        </p:blipFill>
        <p:spPr>
          <a:xfrm>
            <a:off x="5127175" y="1359225"/>
            <a:ext cx="3743700" cy="2010506"/>
          </a:xfrm>
          <a:prstGeom prst="rect">
            <a:avLst/>
          </a:prstGeom>
          <a:noFill/>
          <a:ln>
            <a:noFill/>
          </a:ln>
        </p:spPr>
      </p:pic>
      <p:pic>
        <p:nvPicPr>
          <p:cNvPr id="218" name="Google Shape;218;p24"/>
          <p:cNvPicPr preferRelativeResize="0"/>
          <p:nvPr/>
        </p:nvPicPr>
        <p:blipFill>
          <a:blip r:embed="rId4">
            <a:alphaModFix/>
          </a:blip>
          <a:stretch>
            <a:fillRect/>
          </a:stretch>
        </p:blipFill>
        <p:spPr>
          <a:xfrm>
            <a:off x="904300" y="1419350"/>
            <a:ext cx="3483625" cy="1969025"/>
          </a:xfrm>
          <a:prstGeom prst="rect">
            <a:avLst/>
          </a:prstGeom>
          <a:noFill/>
          <a:ln>
            <a:noFill/>
          </a:ln>
        </p:spPr>
      </p:pic>
      <p:sp>
        <p:nvSpPr>
          <p:cNvPr id="219" name="Google Shape;219;p24"/>
          <p:cNvSpPr txBox="1"/>
          <p:nvPr/>
        </p:nvSpPr>
        <p:spPr>
          <a:xfrm>
            <a:off x="1074350" y="3691325"/>
            <a:ext cx="3313500" cy="889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200">
                <a:solidFill>
                  <a:srgbClr val="202124"/>
                </a:solidFill>
                <a:latin typeface="Roboto"/>
                <a:ea typeface="Roboto"/>
                <a:cs typeface="Roboto"/>
                <a:sym typeface="Roboto"/>
              </a:rPr>
              <a:t>Currently are you working from home(WFH) ?</a:t>
            </a:r>
            <a:endParaRPr sz="1200">
              <a:solidFill>
                <a:srgbClr val="202124"/>
              </a:solidFill>
              <a:latin typeface="Roboto"/>
              <a:ea typeface="Roboto"/>
              <a:cs typeface="Roboto"/>
              <a:sym typeface="Roboto"/>
            </a:endParaRPr>
          </a:p>
          <a:p>
            <a:pPr indent="0" lvl="0" marL="0" rtl="0" algn="l">
              <a:lnSpc>
                <a:spcPct val="150000"/>
              </a:lnSpc>
              <a:spcBef>
                <a:spcPts val="0"/>
              </a:spcBef>
              <a:spcAft>
                <a:spcPts val="0"/>
              </a:spcAft>
              <a:buNone/>
            </a:pPr>
            <a:r>
              <a:t/>
            </a:r>
            <a:endParaRPr sz="1200">
              <a:solidFill>
                <a:srgbClr val="202124"/>
              </a:solidFill>
              <a:latin typeface="Roboto"/>
              <a:ea typeface="Roboto"/>
              <a:cs typeface="Roboto"/>
              <a:sym typeface="Roboto"/>
            </a:endParaRPr>
          </a:p>
          <a:p>
            <a:pPr indent="0" lvl="0" marL="0" rtl="0" algn="l">
              <a:spcBef>
                <a:spcPts val="0"/>
              </a:spcBef>
              <a:spcAft>
                <a:spcPts val="0"/>
              </a:spcAft>
              <a:buNone/>
            </a:pPr>
            <a:r>
              <a:t/>
            </a:r>
            <a:endParaRPr>
              <a:latin typeface="Lato"/>
              <a:ea typeface="Lato"/>
              <a:cs typeface="Lato"/>
              <a:sym typeface="Lato"/>
            </a:endParaRPr>
          </a:p>
        </p:txBody>
      </p:sp>
      <p:sp>
        <p:nvSpPr>
          <p:cNvPr id="220" name="Google Shape;220;p24"/>
          <p:cNvSpPr txBox="1"/>
          <p:nvPr/>
        </p:nvSpPr>
        <p:spPr>
          <a:xfrm>
            <a:off x="5377825" y="3691325"/>
            <a:ext cx="3313500" cy="889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200">
                <a:solidFill>
                  <a:srgbClr val="202124"/>
                </a:solidFill>
                <a:latin typeface="Roboto"/>
                <a:ea typeface="Roboto"/>
                <a:cs typeface="Roboto"/>
                <a:sym typeface="Roboto"/>
              </a:rPr>
              <a:t>Willing to WFH permanently</a:t>
            </a:r>
            <a:endParaRPr sz="1200">
              <a:solidFill>
                <a:srgbClr val="202124"/>
              </a:solidFill>
              <a:latin typeface="Roboto"/>
              <a:ea typeface="Roboto"/>
              <a:cs typeface="Roboto"/>
              <a:sym typeface="Roboto"/>
            </a:endParaRPr>
          </a:p>
          <a:p>
            <a:pPr indent="0" lvl="0" marL="0" rtl="0" algn="l">
              <a:lnSpc>
                <a:spcPct val="150000"/>
              </a:lnSpc>
              <a:spcBef>
                <a:spcPts val="0"/>
              </a:spcBef>
              <a:spcAft>
                <a:spcPts val="0"/>
              </a:spcAft>
              <a:buNone/>
            </a:pPr>
            <a:r>
              <a:t/>
            </a:r>
            <a:endParaRPr sz="1200">
              <a:solidFill>
                <a:srgbClr val="202124"/>
              </a:solidFill>
              <a:latin typeface="Roboto"/>
              <a:ea typeface="Roboto"/>
              <a:cs typeface="Roboto"/>
              <a:sym typeface="Roboto"/>
            </a:endParaRPr>
          </a:p>
          <a:p>
            <a:pPr indent="0" lvl="0" marL="0" rtl="0" algn="l">
              <a:spcBef>
                <a:spcPts val="0"/>
              </a:spcBef>
              <a:spcAft>
                <a:spcPts val="0"/>
              </a:spcAft>
              <a:buNone/>
            </a:pPr>
            <a:r>
              <a:t/>
            </a:r>
            <a:endParaRPr>
              <a:latin typeface="Lato"/>
              <a:ea typeface="Lato"/>
              <a:cs typeface="Lato"/>
              <a:sym typeface="Lato"/>
            </a:endParaRPr>
          </a:p>
        </p:txBody>
      </p:sp>
      <p:cxnSp>
        <p:nvCxnSpPr>
          <p:cNvPr id="221" name="Google Shape;221;p24"/>
          <p:cNvCxnSpPr/>
          <p:nvPr/>
        </p:nvCxnSpPr>
        <p:spPr>
          <a:xfrm rot="10800000">
            <a:off x="4682350" y="1487975"/>
            <a:ext cx="20700" cy="242370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pic>
        <p:nvPicPr>
          <p:cNvPr id="226" name="Google Shape;226;p25"/>
          <p:cNvPicPr preferRelativeResize="0"/>
          <p:nvPr/>
        </p:nvPicPr>
        <p:blipFill>
          <a:blip r:embed="rId3">
            <a:alphaModFix/>
          </a:blip>
          <a:stretch>
            <a:fillRect/>
          </a:stretch>
        </p:blipFill>
        <p:spPr>
          <a:xfrm>
            <a:off x="1584250" y="685800"/>
            <a:ext cx="7102551" cy="2636000"/>
          </a:xfrm>
          <a:prstGeom prst="rect">
            <a:avLst/>
          </a:prstGeom>
          <a:noFill/>
          <a:ln>
            <a:noFill/>
          </a:ln>
        </p:spPr>
      </p:pic>
      <p:sp>
        <p:nvSpPr>
          <p:cNvPr id="227" name="Google Shape;227;p25"/>
          <p:cNvSpPr txBox="1"/>
          <p:nvPr/>
        </p:nvSpPr>
        <p:spPr>
          <a:xfrm>
            <a:off x="2112700" y="3753300"/>
            <a:ext cx="4695900" cy="1456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2200">
                <a:solidFill>
                  <a:srgbClr val="202124"/>
                </a:solidFill>
                <a:latin typeface="Roboto"/>
                <a:ea typeface="Roboto"/>
                <a:cs typeface="Roboto"/>
                <a:sym typeface="Roboto"/>
              </a:rPr>
              <a:t>Financial stability status During Work From Home</a:t>
            </a:r>
            <a:endParaRPr sz="2200">
              <a:solidFill>
                <a:srgbClr val="202124"/>
              </a:solidFill>
              <a:latin typeface="Roboto"/>
              <a:ea typeface="Roboto"/>
              <a:cs typeface="Roboto"/>
              <a:sym typeface="Roboto"/>
            </a:endParaRPr>
          </a:p>
          <a:p>
            <a:pPr indent="0" lvl="0" marL="0" rtl="0" algn="l">
              <a:lnSpc>
                <a:spcPct val="150000"/>
              </a:lnSpc>
              <a:spcBef>
                <a:spcPts val="0"/>
              </a:spcBef>
              <a:spcAft>
                <a:spcPts val="0"/>
              </a:spcAft>
              <a:buNone/>
            </a:pPr>
            <a:r>
              <a:t/>
            </a:r>
            <a:endParaRPr sz="1200">
              <a:solidFill>
                <a:srgbClr val="202124"/>
              </a:solidFill>
              <a:latin typeface="Roboto"/>
              <a:ea typeface="Roboto"/>
              <a:cs typeface="Roboto"/>
              <a:sym typeface="Roboto"/>
            </a:endParaRPr>
          </a:p>
          <a:p>
            <a:pPr indent="0" lvl="0" marL="0" rtl="0" algn="l">
              <a:spcBef>
                <a:spcPts val="0"/>
              </a:spcBef>
              <a:spcAft>
                <a:spcPts val="0"/>
              </a:spcAft>
              <a:buNone/>
            </a:pPr>
            <a:r>
              <a:t/>
            </a:r>
            <a:endParaRPr>
              <a:latin typeface="Lato"/>
              <a:ea typeface="Lato"/>
              <a:cs typeface="Lato"/>
              <a:sym typeface="Lato"/>
            </a:endParaRPr>
          </a:p>
        </p:txBody>
      </p:sp>
      <p:sp>
        <p:nvSpPr>
          <p:cNvPr id="228" name="Google Shape;228;p25"/>
          <p:cNvSpPr txBox="1"/>
          <p:nvPr/>
        </p:nvSpPr>
        <p:spPr>
          <a:xfrm>
            <a:off x="2147125" y="2327975"/>
            <a:ext cx="4956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800">
                <a:solidFill>
                  <a:schemeClr val="lt1"/>
                </a:solidFill>
                <a:latin typeface="Roboto"/>
                <a:ea typeface="Roboto"/>
                <a:cs typeface="Roboto"/>
                <a:sym typeface="Roboto"/>
              </a:rPr>
              <a:t>7.3%</a:t>
            </a:r>
            <a:endParaRPr b="1" sz="800">
              <a:solidFill>
                <a:schemeClr val="lt1"/>
              </a:solidFill>
              <a:latin typeface="Roboto"/>
              <a:ea typeface="Roboto"/>
              <a:cs typeface="Roboto"/>
              <a:sym typeface="Robo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pic>
        <p:nvPicPr>
          <p:cNvPr id="233" name="Google Shape;233;p26"/>
          <p:cNvPicPr preferRelativeResize="0"/>
          <p:nvPr/>
        </p:nvPicPr>
        <p:blipFill>
          <a:blip r:embed="rId3">
            <a:alphaModFix/>
          </a:blip>
          <a:stretch>
            <a:fillRect/>
          </a:stretch>
        </p:blipFill>
        <p:spPr>
          <a:xfrm>
            <a:off x="1458575" y="2679450"/>
            <a:ext cx="3980201" cy="2164475"/>
          </a:xfrm>
          <a:prstGeom prst="rect">
            <a:avLst/>
          </a:prstGeom>
          <a:noFill/>
          <a:ln>
            <a:noFill/>
          </a:ln>
        </p:spPr>
      </p:pic>
      <p:pic>
        <p:nvPicPr>
          <p:cNvPr id="234" name="Google Shape;234;p26"/>
          <p:cNvPicPr preferRelativeResize="0"/>
          <p:nvPr/>
        </p:nvPicPr>
        <p:blipFill>
          <a:blip r:embed="rId4">
            <a:alphaModFix/>
          </a:blip>
          <a:stretch>
            <a:fillRect/>
          </a:stretch>
        </p:blipFill>
        <p:spPr>
          <a:xfrm>
            <a:off x="1406320" y="317250"/>
            <a:ext cx="4069753" cy="2213150"/>
          </a:xfrm>
          <a:prstGeom prst="rect">
            <a:avLst/>
          </a:prstGeom>
          <a:noFill/>
          <a:ln>
            <a:noFill/>
          </a:ln>
        </p:spPr>
      </p:pic>
      <p:sp>
        <p:nvSpPr>
          <p:cNvPr id="235" name="Google Shape;235;p26"/>
          <p:cNvSpPr txBox="1"/>
          <p:nvPr/>
        </p:nvSpPr>
        <p:spPr>
          <a:xfrm>
            <a:off x="4646575" y="1268075"/>
            <a:ext cx="2960700" cy="1420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2100">
                <a:solidFill>
                  <a:srgbClr val="202124"/>
                </a:solidFill>
                <a:latin typeface="Roboto"/>
                <a:ea typeface="Roboto"/>
                <a:cs typeface="Roboto"/>
                <a:sym typeface="Roboto"/>
              </a:rPr>
              <a:t>Working hour before pandemic </a:t>
            </a:r>
            <a:endParaRPr sz="2100">
              <a:solidFill>
                <a:srgbClr val="202124"/>
              </a:solidFill>
              <a:latin typeface="Roboto"/>
              <a:ea typeface="Roboto"/>
              <a:cs typeface="Roboto"/>
              <a:sym typeface="Roboto"/>
            </a:endParaRPr>
          </a:p>
          <a:p>
            <a:pPr indent="0" lvl="0" marL="0" rtl="0" algn="l">
              <a:lnSpc>
                <a:spcPct val="150000"/>
              </a:lnSpc>
              <a:spcBef>
                <a:spcPts val="0"/>
              </a:spcBef>
              <a:spcAft>
                <a:spcPts val="0"/>
              </a:spcAft>
              <a:buNone/>
            </a:pPr>
            <a:r>
              <a:t/>
            </a:r>
            <a:endParaRPr sz="1200">
              <a:solidFill>
                <a:srgbClr val="202124"/>
              </a:solidFill>
              <a:latin typeface="Roboto"/>
              <a:ea typeface="Roboto"/>
              <a:cs typeface="Roboto"/>
              <a:sym typeface="Roboto"/>
            </a:endParaRPr>
          </a:p>
          <a:p>
            <a:pPr indent="0" lvl="0" marL="0" rtl="0" algn="l">
              <a:spcBef>
                <a:spcPts val="0"/>
              </a:spcBef>
              <a:spcAft>
                <a:spcPts val="0"/>
              </a:spcAft>
              <a:buNone/>
            </a:pPr>
            <a:r>
              <a:t/>
            </a:r>
            <a:endParaRPr>
              <a:latin typeface="Lato"/>
              <a:ea typeface="Lato"/>
              <a:cs typeface="Lato"/>
              <a:sym typeface="Lato"/>
            </a:endParaRPr>
          </a:p>
        </p:txBody>
      </p:sp>
      <p:sp>
        <p:nvSpPr>
          <p:cNvPr id="236" name="Google Shape;236;p26"/>
          <p:cNvSpPr txBox="1"/>
          <p:nvPr/>
        </p:nvSpPr>
        <p:spPr>
          <a:xfrm>
            <a:off x="4646575" y="3560550"/>
            <a:ext cx="2857500" cy="1385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2000">
                <a:solidFill>
                  <a:srgbClr val="202124"/>
                </a:solidFill>
                <a:latin typeface="Roboto"/>
                <a:ea typeface="Roboto"/>
                <a:cs typeface="Roboto"/>
                <a:sym typeface="Roboto"/>
              </a:rPr>
              <a:t>Working hour during WFH </a:t>
            </a:r>
            <a:endParaRPr sz="2000">
              <a:solidFill>
                <a:srgbClr val="202124"/>
              </a:solidFill>
              <a:latin typeface="Roboto"/>
              <a:ea typeface="Roboto"/>
              <a:cs typeface="Roboto"/>
              <a:sym typeface="Roboto"/>
            </a:endParaRPr>
          </a:p>
          <a:p>
            <a:pPr indent="0" lvl="0" marL="0" rtl="0" algn="l">
              <a:lnSpc>
                <a:spcPct val="150000"/>
              </a:lnSpc>
              <a:spcBef>
                <a:spcPts val="0"/>
              </a:spcBef>
              <a:spcAft>
                <a:spcPts val="0"/>
              </a:spcAft>
              <a:buNone/>
            </a:pPr>
            <a:r>
              <a:t/>
            </a:r>
            <a:endParaRPr sz="1200">
              <a:solidFill>
                <a:srgbClr val="202124"/>
              </a:solidFill>
              <a:latin typeface="Roboto"/>
              <a:ea typeface="Roboto"/>
              <a:cs typeface="Roboto"/>
              <a:sym typeface="Roboto"/>
            </a:endParaRPr>
          </a:p>
          <a:p>
            <a:pPr indent="0" lvl="0" marL="0" rtl="0" algn="l">
              <a:spcBef>
                <a:spcPts val="0"/>
              </a:spcBef>
              <a:spcAft>
                <a:spcPts val="0"/>
              </a:spcAft>
              <a:buNone/>
            </a:pPr>
            <a:r>
              <a:t/>
            </a:r>
            <a:endParaRPr>
              <a:latin typeface="Lato"/>
              <a:ea typeface="Lato"/>
              <a:cs typeface="Lato"/>
              <a:sym typeface="La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pic>
        <p:nvPicPr>
          <p:cNvPr id="241" name="Google Shape;241;p27"/>
          <p:cNvPicPr preferRelativeResize="0"/>
          <p:nvPr/>
        </p:nvPicPr>
        <p:blipFill>
          <a:blip r:embed="rId3">
            <a:alphaModFix/>
          </a:blip>
          <a:stretch>
            <a:fillRect/>
          </a:stretch>
        </p:blipFill>
        <p:spPr>
          <a:xfrm>
            <a:off x="1219200" y="304800"/>
            <a:ext cx="4811374" cy="2216625"/>
          </a:xfrm>
          <a:prstGeom prst="rect">
            <a:avLst/>
          </a:prstGeom>
          <a:noFill/>
          <a:ln>
            <a:noFill/>
          </a:ln>
        </p:spPr>
      </p:pic>
      <p:pic>
        <p:nvPicPr>
          <p:cNvPr id="242" name="Google Shape;242;p27"/>
          <p:cNvPicPr preferRelativeResize="0"/>
          <p:nvPr/>
        </p:nvPicPr>
        <p:blipFill>
          <a:blip r:embed="rId4">
            <a:alphaModFix/>
          </a:blip>
          <a:stretch>
            <a:fillRect/>
          </a:stretch>
        </p:blipFill>
        <p:spPr>
          <a:xfrm>
            <a:off x="1258900" y="2762575"/>
            <a:ext cx="4158849" cy="2188875"/>
          </a:xfrm>
          <a:prstGeom prst="rect">
            <a:avLst/>
          </a:prstGeom>
          <a:noFill/>
          <a:ln>
            <a:noFill/>
          </a:ln>
        </p:spPr>
      </p:pic>
      <p:sp>
        <p:nvSpPr>
          <p:cNvPr id="243" name="Google Shape;243;p27"/>
          <p:cNvSpPr txBox="1"/>
          <p:nvPr/>
        </p:nvSpPr>
        <p:spPr>
          <a:xfrm>
            <a:off x="4763625" y="1129925"/>
            <a:ext cx="2403000" cy="1243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600">
                <a:solidFill>
                  <a:srgbClr val="202124"/>
                </a:solidFill>
                <a:latin typeface="Roboto"/>
                <a:ea typeface="Roboto"/>
                <a:cs typeface="Roboto"/>
                <a:sym typeface="Roboto"/>
              </a:rPr>
              <a:t>Your work efficiency during WFH? </a:t>
            </a:r>
            <a:endParaRPr sz="1600">
              <a:solidFill>
                <a:srgbClr val="202124"/>
              </a:solidFill>
              <a:latin typeface="Roboto"/>
              <a:ea typeface="Roboto"/>
              <a:cs typeface="Roboto"/>
              <a:sym typeface="Roboto"/>
            </a:endParaRPr>
          </a:p>
          <a:p>
            <a:pPr indent="0" lvl="0" marL="0" rtl="0" algn="l">
              <a:lnSpc>
                <a:spcPct val="150000"/>
              </a:lnSpc>
              <a:spcBef>
                <a:spcPts val="0"/>
              </a:spcBef>
              <a:spcAft>
                <a:spcPts val="0"/>
              </a:spcAft>
              <a:buNone/>
            </a:pPr>
            <a:r>
              <a:t/>
            </a:r>
            <a:endParaRPr sz="1200">
              <a:solidFill>
                <a:srgbClr val="202124"/>
              </a:solidFill>
              <a:latin typeface="Roboto"/>
              <a:ea typeface="Roboto"/>
              <a:cs typeface="Roboto"/>
              <a:sym typeface="Roboto"/>
            </a:endParaRPr>
          </a:p>
          <a:p>
            <a:pPr indent="0" lvl="0" marL="0" rtl="0" algn="l">
              <a:spcBef>
                <a:spcPts val="0"/>
              </a:spcBef>
              <a:spcAft>
                <a:spcPts val="0"/>
              </a:spcAft>
              <a:buNone/>
            </a:pPr>
            <a:r>
              <a:t/>
            </a:r>
            <a:endParaRPr>
              <a:latin typeface="Lato"/>
              <a:ea typeface="Lato"/>
              <a:cs typeface="Lato"/>
              <a:sym typeface="Lato"/>
            </a:endParaRPr>
          </a:p>
        </p:txBody>
      </p:sp>
      <p:sp>
        <p:nvSpPr>
          <p:cNvPr id="244" name="Google Shape;244;p27"/>
          <p:cNvSpPr txBox="1"/>
          <p:nvPr/>
        </p:nvSpPr>
        <p:spPr>
          <a:xfrm>
            <a:off x="4763625" y="3436575"/>
            <a:ext cx="3277500" cy="1243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600">
                <a:solidFill>
                  <a:srgbClr val="202124"/>
                </a:solidFill>
                <a:latin typeface="Roboto"/>
                <a:ea typeface="Roboto"/>
                <a:cs typeface="Roboto"/>
                <a:sym typeface="Roboto"/>
              </a:rPr>
              <a:t>Have you experienced an increase in your working hours?</a:t>
            </a:r>
            <a:endParaRPr sz="1600">
              <a:solidFill>
                <a:srgbClr val="202124"/>
              </a:solidFill>
              <a:latin typeface="Roboto"/>
              <a:ea typeface="Roboto"/>
              <a:cs typeface="Roboto"/>
              <a:sym typeface="Roboto"/>
            </a:endParaRPr>
          </a:p>
          <a:p>
            <a:pPr indent="0" lvl="0" marL="0" rtl="0" algn="l">
              <a:lnSpc>
                <a:spcPct val="150000"/>
              </a:lnSpc>
              <a:spcBef>
                <a:spcPts val="0"/>
              </a:spcBef>
              <a:spcAft>
                <a:spcPts val="0"/>
              </a:spcAft>
              <a:buNone/>
            </a:pPr>
            <a:r>
              <a:t/>
            </a:r>
            <a:endParaRPr sz="1200">
              <a:solidFill>
                <a:srgbClr val="202124"/>
              </a:solidFill>
              <a:latin typeface="Roboto"/>
              <a:ea typeface="Roboto"/>
              <a:cs typeface="Roboto"/>
              <a:sym typeface="Roboto"/>
            </a:endParaRPr>
          </a:p>
          <a:p>
            <a:pPr indent="0" lvl="0" marL="0" rtl="0" algn="l">
              <a:spcBef>
                <a:spcPts val="0"/>
              </a:spcBef>
              <a:spcAft>
                <a:spcPts val="0"/>
              </a:spcAft>
              <a:buNone/>
            </a:pPr>
            <a:r>
              <a:t/>
            </a:r>
            <a:endParaRPr>
              <a:latin typeface="Lato"/>
              <a:ea typeface="Lato"/>
              <a:cs typeface="Lato"/>
              <a:sym typeface="La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pic>
        <p:nvPicPr>
          <p:cNvPr id="249" name="Google Shape;249;p28"/>
          <p:cNvPicPr preferRelativeResize="0"/>
          <p:nvPr/>
        </p:nvPicPr>
        <p:blipFill>
          <a:blip r:embed="rId3">
            <a:alphaModFix/>
          </a:blip>
          <a:stretch>
            <a:fillRect/>
          </a:stretch>
        </p:blipFill>
        <p:spPr>
          <a:xfrm>
            <a:off x="552300" y="1657356"/>
            <a:ext cx="4019701" cy="2571744"/>
          </a:xfrm>
          <a:prstGeom prst="rect">
            <a:avLst/>
          </a:prstGeom>
          <a:noFill/>
          <a:ln>
            <a:noFill/>
          </a:ln>
        </p:spPr>
      </p:pic>
      <p:pic>
        <p:nvPicPr>
          <p:cNvPr id="250" name="Google Shape;250;p28"/>
          <p:cNvPicPr preferRelativeResize="0"/>
          <p:nvPr/>
        </p:nvPicPr>
        <p:blipFill>
          <a:blip r:embed="rId4">
            <a:alphaModFix/>
          </a:blip>
          <a:stretch>
            <a:fillRect/>
          </a:stretch>
        </p:blipFill>
        <p:spPr>
          <a:xfrm>
            <a:off x="4737925" y="1600200"/>
            <a:ext cx="4158576" cy="26606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pic>
        <p:nvPicPr>
          <p:cNvPr id="255" name="Google Shape;255;p29"/>
          <p:cNvPicPr preferRelativeResize="0"/>
          <p:nvPr/>
        </p:nvPicPr>
        <p:blipFill>
          <a:blip r:embed="rId3">
            <a:alphaModFix/>
          </a:blip>
          <a:stretch>
            <a:fillRect/>
          </a:stretch>
        </p:blipFill>
        <p:spPr>
          <a:xfrm>
            <a:off x="1221300" y="1039275"/>
            <a:ext cx="3551975" cy="2911200"/>
          </a:xfrm>
          <a:prstGeom prst="rect">
            <a:avLst/>
          </a:prstGeom>
          <a:noFill/>
          <a:ln>
            <a:noFill/>
          </a:ln>
        </p:spPr>
      </p:pic>
      <p:pic>
        <p:nvPicPr>
          <p:cNvPr id="256" name="Google Shape;256;p29"/>
          <p:cNvPicPr preferRelativeResize="0"/>
          <p:nvPr/>
        </p:nvPicPr>
        <p:blipFill>
          <a:blip r:embed="rId4">
            <a:alphaModFix/>
          </a:blip>
          <a:stretch>
            <a:fillRect/>
          </a:stretch>
        </p:blipFill>
        <p:spPr>
          <a:xfrm>
            <a:off x="4970925" y="1105600"/>
            <a:ext cx="3729124" cy="29112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pic>
        <p:nvPicPr>
          <p:cNvPr id="261" name="Google Shape;261;p30"/>
          <p:cNvPicPr preferRelativeResize="0"/>
          <p:nvPr/>
        </p:nvPicPr>
        <p:blipFill>
          <a:blip r:embed="rId3">
            <a:alphaModFix/>
          </a:blip>
          <a:stretch>
            <a:fillRect/>
          </a:stretch>
        </p:blipFill>
        <p:spPr>
          <a:xfrm>
            <a:off x="1388250" y="43575"/>
            <a:ext cx="7281924" cy="50546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31"/>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4200">
                <a:solidFill>
                  <a:srgbClr val="0C4E68"/>
                </a:solidFill>
                <a:latin typeface="Roboto"/>
                <a:ea typeface="Roboto"/>
                <a:cs typeface="Roboto"/>
                <a:sym typeface="Roboto"/>
              </a:rPr>
              <a:t>Data Preprocessing</a:t>
            </a:r>
            <a:endParaRPr sz="4200">
              <a:solidFill>
                <a:srgbClr val="0C4E68"/>
              </a:solidFill>
              <a:latin typeface="Roboto"/>
              <a:ea typeface="Roboto"/>
              <a:cs typeface="Roboto"/>
              <a:sym typeface="Roboto"/>
            </a:endParaRPr>
          </a:p>
        </p:txBody>
      </p:sp>
      <p:sp>
        <p:nvSpPr>
          <p:cNvPr id="267" name="Google Shape;267;p31"/>
          <p:cNvSpPr txBox="1"/>
          <p:nvPr>
            <p:ph idx="1" type="body"/>
          </p:nvPr>
        </p:nvSpPr>
        <p:spPr>
          <a:xfrm>
            <a:off x="1297500" y="1374750"/>
            <a:ext cx="7038900" cy="2911200"/>
          </a:xfrm>
          <a:prstGeom prst="rect">
            <a:avLst/>
          </a:prstGeom>
        </p:spPr>
        <p:txBody>
          <a:bodyPr anchorCtr="0" anchor="t" bIns="91425" lIns="91425" spcFirstLastPara="1" rIns="91425" wrap="square" tIns="91425">
            <a:normAutofit/>
          </a:bodyPr>
          <a:lstStyle/>
          <a:p>
            <a:pPr indent="-336550" lvl="0" marL="457200" rtl="0" algn="l">
              <a:spcBef>
                <a:spcPts val="1200"/>
              </a:spcBef>
              <a:spcAft>
                <a:spcPts val="0"/>
              </a:spcAft>
              <a:buClr>
                <a:schemeClr val="dk1"/>
              </a:buClr>
              <a:buSzPts val="1700"/>
              <a:buFont typeface="Roboto"/>
              <a:buChar char="●"/>
            </a:pPr>
            <a:r>
              <a:rPr lang="en" sz="1700">
                <a:solidFill>
                  <a:srgbClr val="000000"/>
                </a:solidFill>
                <a:latin typeface="Roboto"/>
                <a:ea typeface="Roboto"/>
                <a:cs typeface="Roboto"/>
                <a:sym typeface="Roboto"/>
              </a:rPr>
              <a:t>Data Cleaning: In order to have a specific model some of these attributes have been neglected and finally 15 out of these above parameters were taken into consideration based on their relevance to our research.</a:t>
            </a:r>
            <a:endParaRPr sz="1700">
              <a:solidFill>
                <a:srgbClr val="000000"/>
              </a:solidFill>
              <a:latin typeface="Roboto"/>
              <a:ea typeface="Roboto"/>
              <a:cs typeface="Roboto"/>
              <a:sym typeface="Roboto"/>
            </a:endParaRPr>
          </a:p>
          <a:p>
            <a:pPr indent="-336550" lvl="0" marL="457200" rtl="0" algn="l">
              <a:spcBef>
                <a:spcPts val="0"/>
              </a:spcBef>
              <a:spcAft>
                <a:spcPts val="0"/>
              </a:spcAft>
              <a:buClr>
                <a:srgbClr val="000000"/>
              </a:buClr>
              <a:buSzPts val="1700"/>
              <a:buFont typeface="Roboto"/>
              <a:buChar char="●"/>
            </a:pPr>
            <a:r>
              <a:rPr lang="en" sz="1700">
                <a:solidFill>
                  <a:srgbClr val="000000"/>
                </a:solidFill>
                <a:latin typeface="Roboto"/>
                <a:ea typeface="Roboto"/>
                <a:cs typeface="Roboto"/>
                <a:sym typeface="Roboto"/>
              </a:rPr>
              <a:t>Duplicates and NA values were deleted.</a:t>
            </a:r>
            <a:endParaRPr sz="1700">
              <a:solidFill>
                <a:srgbClr val="000000"/>
              </a:solidFill>
              <a:latin typeface="Roboto"/>
              <a:ea typeface="Roboto"/>
              <a:cs typeface="Roboto"/>
              <a:sym typeface="Roboto"/>
            </a:endParaRPr>
          </a:p>
          <a:p>
            <a:pPr indent="0" lvl="0" marL="457200" rtl="0" algn="l">
              <a:spcBef>
                <a:spcPts val="1200"/>
              </a:spcBef>
              <a:spcAft>
                <a:spcPts val="0"/>
              </a:spcAft>
              <a:buNone/>
            </a:pPr>
            <a:r>
              <a:t/>
            </a:r>
            <a:endParaRPr sz="1700">
              <a:solidFill>
                <a:srgbClr val="000000"/>
              </a:solidFill>
              <a:latin typeface="Roboto"/>
              <a:ea typeface="Roboto"/>
              <a:cs typeface="Roboto"/>
              <a:sym typeface="Roboto"/>
            </a:endParaRPr>
          </a:p>
          <a:p>
            <a:pPr indent="0" lvl="0" marL="0" rtl="0" algn="l">
              <a:spcBef>
                <a:spcPts val="1200"/>
              </a:spcBef>
              <a:spcAft>
                <a:spcPts val="1200"/>
              </a:spcAft>
              <a:buNone/>
            </a:pPr>
            <a:r>
              <a:t/>
            </a:r>
            <a:endParaRPr sz="1800">
              <a:solidFill>
                <a:schemeClr val="dk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14"/>
          <p:cNvSpPr txBox="1"/>
          <p:nvPr>
            <p:ph type="title"/>
          </p:nvPr>
        </p:nvSpPr>
        <p:spPr>
          <a:xfrm>
            <a:off x="1297500" y="334200"/>
            <a:ext cx="7038900" cy="914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rgbClr val="000000"/>
              </a:buClr>
              <a:buSzPts val="990"/>
              <a:buFont typeface="Arial"/>
              <a:buNone/>
            </a:pPr>
            <a:r>
              <a:rPr lang="en" sz="4200">
                <a:solidFill>
                  <a:srgbClr val="0C4E68"/>
                </a:solidFill>
                <a:latin typeface="Roboto"/>
                <a:ea typeface="Roboto"/>
                <a:cs typeface="Roboto"/>
                <a:sym typeface="Roboto"/>
              </a:rPr>
              <a:t>Introduction</a:t>
            </a:r>
            <a:endParaRPr sz="4200">
              <a:solidFill>
                <a:srgbClr val="0C4E68"/>
              </a:solidFill>
              <a:latin typeface="Roboto"/>
              <a:ea typeface="Roboto"/>
              <a:cs typeface="Roboto"/>
              <a:sym typeface="Roboto"/>
            </a:endParaRPr>
          </a:p>
          <a:p>
            <a:pPr indent="0" lvl="0" marL="0" rtl="0" algn="l">
              <a:spcBef>
                <a:spcPts val="0"/>
              </a:spcBef>
              <a:spcAft>
                <a:spcPts val="0"/>
              </a:spcAft>
              <a:buNone/>
            </a:pPr>
            <a:r>
              <a:t/>
            </a:r>
            <a:endParaRPr sz="4800">
              <a:solidFill>
                <a:schemeClr val="dk1"/>
              </a:solidFill>
            </a:endParaRPr>
          </a:p>
        </p:txBody>
      </p:sp>
      <p:sp>
        <p:nvSpPr>
          <p:cNvPr id="142" name="Google Shape;142;p14"/>
          <p:cNvSpPr txBox="1"/>
          <p:nvPr>
            <p:ph idx="1" type="body"/>
          </p:nvPr>
        </p:nvSpPr>
        <p:spPr>
          <a:xfrm>
            <a:off x="1297500" y="1248300"/>
            <a:ext cx="7038900" cy="3709800"/>
          </a:xfrm>
          <a:prstGeom prst="rect">
            <a:avLst/>
          </a:prstGeom>
        </p:spPr>
        <p:txBody>
          <a:bodyPr anchorCtr="0" anchor="t" bIns="91425" lIns="91425" spcFirstLastPara="1" rIns="91425" wrap="square" tIns="91425">
            <a:noAutofit/>
          </a:bodyPr>
          <a:lstStyle/>
          <a:p>
            <a:pPr indent="-330200" lvl="0" marL="457200" rtl="0" algn="l">
              <a:spcBef>
                <a:spcPts val="1200"/>
              </a:spcBef>
              <a:spcAft>
                <a:spcPts val="0"/>
              </a:spcAft>
              <a:buClr>
                <a:srgbClr val="000000"/>
              </a:buClr>
              <a:buSzPts val="1600"/>
              <a:buFont typeface="Times New Roman"/>
              <a:buChar char="●"/>
            </a:pPr>
            <a:r>
              <a:rPr lang="en" sz="1600">
                <a:solidFill>
                  <a:srgbClr val="000000"/>
                </a:solidFill>
                <a:latin typeface="Times New Roman"/>
                <a:ea typeface="Times New Roman"/>
                <a:cs typeface="Times New Roman"/>
                <a:sym typeface="Times New Roman"/>
              </a:rPr>
              <a:t>Stress disorders are a common issue among working IT professionals in the industry today.</a:t>
            </a:r>
            <a:endParaRPr sz="1600">
              <a:solidFill>
                <a:srgbClr val="000000"/>
              </a:solidFill>
              <a:latin typeface="Times New Roman"/>
              <a:ea typeface="Times New Roman"/>
              <a:cs typeface="Times New Roman"/>
              <a:sym typeface="Times New Roman"/>
            </a:endParaRPr>
          </a:p>
          <a:p>
            <a:pPr indent="-330200" lvl="0" marL="457200" rtl="0" algn="l">
              <a:spcBef>
                <a:spcPts val="0"/>
              </a:spcBef>
              <a:spcAft>
                <a:spcPts val="0"/>
              </a:spcAft>
              <a:buClr>
                <a:srgbClr val="000000"/>
              </a:buClr>
              <a:buSzPts val="1600"/>
              <a:buFont typeface="Times New Roman"/>
              <a:buChar char="●"/>
            </a:pPr>
            <a:r>
              <a:rPr lang="en" sz="1600">
                <a:solidFill>
                  <a:srgbClr val="000000"/>
                </a:solidFill>
                <a:latin typeface="Times New Roman"/>
                <a:ea typeface="Times New Roman"/>
                <a:cs typeface="Times New Roman"/>
                <a:sym typeface="Times New Roman"/>
              </a:rPr>
              <a:t>According to a study by the industry association, Assocham, more than forty-two percentage of working professionals in the Indian private sector suffer from depression or general anxiety disorder due to long work hours and tight deadlines.</a:t>
            </a:r>
            <a:endParaRPr sz="1600">
              <a:solidFill>
                <a:srgbClr val="000000"/>
              </a:solidFill>
              <a:latin typeface="Times New Roman"/>
              <a:ea typeface="Times New Roman"/>
              <a:cs typeface="Times New Roman"/>
              <a:sym typeface="Times New Roman"/>
            </a:endParaRPr>
          </a:p>
          <a:p>
            <a:pPr indent="-330200" lvl="0" marL="457200" rtl="0" algn="l">
              <a:spcBef>
                <a:spcPts val="0"/>
              </a:spcBef>
              <a:spcAft>
                <a:spcPts val="0"/>
              </a:spcAft>
              <a:buClr>
                <a:srgbClr val="000000"/>
              </a:buClr>
              <a:buSzPts val="1600"/>
              <a:buFont typeface="Times New Roman"/>
              <a:buChar char="●"/>
            </a:pPr>
            <a:r>
              <a:rPr lang="en" sz="1600">
                <a:solidFill>
                  <a:srgbClr val="000000"/>
                </a:solidFill>
                <a:latin typeface="Times New Roman"/>
                <a:ea typeface="Times New Roman"/>
                <a:cs typeface="Times New Roman"/>
                <a:sym typeface="Times New Roman"/>
              </a:rPr>
              <a:t>Due to covid-19, WFH(Work From Home) working culture was </a:t>
            </a:r>
            <a:r>
              <a:rPr lang="en" sz="1600">
                <a:solidFill>
                  <a:srgbClr val="000000"/>
                </a:solidFill>
                <a:latin typeface="Times New Roman"/>
                <a:ea typeface="Times New Roman"/>
                <a:cs typeface="Times New Roman"/>
                <a:sym typeface="Times New Roman"/>
              </a:rPr>
              <a:t>introduced</a:t>
            </a:r>
            <a:r>
              <a:rPr lang="en" sz="1600">
                <a:solidFill>
                  <a:srgbClr val="000000"/>
                </a:solidFill>
                <a:latin typeface="Times New Roman"/>
                <a:ea typeface="Times New Roman"/>
                <a:cs typeface="Times New Roman"/>
                <a:sym typeface="Times New Roman"/>
              </a:rPr>
              <a:t>, managing the family and  office from the same place was a </a:t>
            </a:r>
            <a:r>
              <a:rPr lang="en" sz="1600">
                <a:solidFill>
                  <a:srgbClr val="000000"/>
                </a:solidFill>
                <a:latin typeface="Times New Roman"/>
                <a:ea typeface="Times New Roman"/>
                <a:cs typeface="Times New Roman"/>
                <a:sym typeface="Times New Roman"/>
              </a:rPr>
              <a:t>challenge</a:t>
            </a:r>
            <a:r>
              <a:rPr lang="en" sz="1600">
                <a:solidFill>
                  <a:srgbClr val="000000"/>
                </a:solidFill>
                <a:latin typeface="Times New Roman"/>
                <a:ea typeface="Times New Roman"/>
                <a:cs typeface="Times New Roman"/>
                <a:sym typeface="Times New Roman"/>
              </a:rPr>
              <a:t>.</a:t>
            </a:r>
            <a:endParaRPr sz="1600">
              <a:solidFill>
                <a:srgbClr val="000000"/>
              </a:solidFill>
              <a:latin typeface="Times New Roman"/>
              <a:ea typeface="Times New Roman"/>
              <a:cs typeface="Times New Roman"/>
              <a:sym typeface="Times New Roman"/>
            </a:endParaRPr>
          </a:p>
          <a:p>
            <a:pPr indent="-330200" lvl="0" marL="457200" rtl="0" algn="l">
              <a:spcBef>
                <a:spcPts val="0"/>
              </a:spcBef>
              <a:spcAft>
                <a:spcPts val="0"/>
              </a:spcAft>
              <a:buClr>
                <a:srgbClr val="000000"/>
              </a:buClr>
              <a:buSzPts val="1600"/>
              <a:buFont typeface="Times New Roman"/>
              <a:buChar char="●"/>
            </a:pPr>
            <a:r>
              <a:rPr lang="en" sz="1600">
                <a:solidFill>
                  <a:srgbClr val="000000"/>
                </a:solidFill>
                <a:latin typeface="Times New Roman"/>
                <a:ea typeface="Times New Roman"/>
                <a:cs typeface="Times New Roman"/>
                <a:sym typeface="Times New Roman"/>
              </a:rPr>
              <a:t>Implementation of different machine learning models to predict is stress due to WFH. </a:t>
            </a:r>
            <a:endParaRPr sz="1600">
              <a:solidFill>
                <a:srgbClr val="000000"/>
              </a:solidFill>
              <a:latin typeface="Times New Roman"/>
              <a:ea typeface="Times New Roman"/>
              <a:cs typeface="Times New Roman"/>
              <a:sym typeface="Times New Roman"/>
            </a:endParaRPr>
          </a:p>
          <a:p>
            <a:pPr indent="0" lvl="0" marL="457200" rtl="0" algn="l">
              <a:spcBef>
                <a:spcPts val="1200"/>
              </a:spcBef>
              <a:spcAft>
                <a:spcPts val="0"/>
              </a:spcAft>
              <a:buNone/>
            </a:pPr>
            <a:r>
              <a:t/>
            </a:r>
            <a:endParaRPr sz="1600">
              <a:solidFill>
                <a:srgbClr val="000000"/>
              </a:solidFill>
              <a:latin typeface="Times New Roman"/>
              <a:ea typeface="Times New Roman"/>
              <a:cs typeface="Times New Roman"/>
              <a:sym typeface="Times New Roman"/>
            </a:endParaRPr>
          </a:p>
          <a:p>
            <a:pPr indent="0" lvl="0" marL="0" rtl="0" algn="l">
              <a:spcBef>
                <a:spcPts val="1200"/>
              </a:spcBef>
              <a:spcAft>
                <a:spcPts val="1200"/>
              </a:spcAft>
              <a:buNone/>
            </a:pPr>
            <a:r>
              <a:t/>
            </a:r>
            <a:endParaRPr sz="1600">
              <a:latin typeface="Times New Roman"/>
              <a:ea typeface="Times New Roman"/>
              <a:cs typeface="Times New Roman"/>
              <a:sym typeface="Times New Roman"/>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32"/>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SzPts val="990"/>
              <a:buNone/>
            </a:pPr>
            <a:r>
              <a:rPr lang="en" sz="3909">
                <a:solidFill>
                  <a:srgbClr val="0C4E68"/>
                </a:solidFill>
                <a:latin typeface="Roboto"/>
                <a:ea typeface="Roboto"/>
                <a:cs typeface="Roboto"/>
                <a:sym typeface="Roboto"/>
              </a:rPr>
              <a:t>Feature selection</a:t>
            </a:r>
            <a:endParaRPr sz="3909">
              <a:solidFill>
                <a:srgbClr val="0C4E68"/>
              </a:solidFill>
              <a:latin typeface="Roboto"/>
              <a:ea typeface="Roboto"/>
              <a:cs typeface="Roboto"/>
              <a:sym typeface="Roboto"/>
            </a:endParaRPr>
          </a:p>
          <a:p>
            <a:pPr indent="0" lvl="0" marL="0" rtl="0" algn="l">
              <a:spcBef>
                <a:spcPts val="1200"/>
              </a:spcBef>
              <a:spcAft>
                <a:spcPts val="0"/>
              </a:spcAft>
              <a:buSzPts val="990"/>
              <a:buNone/>
            </a:pPr>
            <a:r>
              <a:t/>
            </a:r>
            <a:endParaRPr sz="2160"/>
          </a:p>
        </p:txBody>
      </p:sp>
      <p:sp>
        <p:nvSpPr>
          <p:cNvPr id="273" name="Google Shape;273;p32"/>
          <p:cNvSpPr txBox="1"/>
          <p:nvPr>
            <p:ph idx="1" type="body"/>
          </p:nvPr>
        </p:nvSpPr>
        <p:spPr>
          <a:xfrm>
            <a:off x="1297500" y="1165025"/>
            <a:ext cx="7038900" cy="3010800"/>
          </a:xfrm>
          <a:prstGeom prst="rect">
            <a:avLst/>
          </a:prstGeom>
        </p:spPr>
        <p:txBody>
          <a:bodyPr anchorCtr="0" anchor="t" bIns="91425" lIns="91425" spcFirstLastPara="1" rIns="91425" wrap="square" tIns="91425">
            <a:normAutofit/>
          </a:bodyPr>
          <a:lstStyle/>
          <a:p>
            <a:pPr indent="-349250" lvl="0" marL="457200" rtl="0" algn="l">
              <a:spcBef>
                <a:spcPts val="1200"/>
              </a:spcBef>
              <a:spcAft>
                <a:spcPts val="0"/>
              </a:spcAft>
              <a:buClr>
                <a:srgbClr val="000000"/>
              </a:buClr>
              <a:buSzPts val="1900"/>
              <a:buFont typeface="Roboto"/>
              <a:buChar char="●"/>
            </a:pPr>
            <a:r>
              <a:rPr lang="en" sz="1900">
                <a:solidFill>
                  <a:srgbClr val="000000"/>
                </a:solidFill>
                <a:latin typeface="Roboto"/>
                <a:ea typeface="Roboto"/>
                <a:cs typeface="Roboto"/>
                <a:sym typeface="Roboto"/>
              </a:rPr>
              <a:t>14 relevant attributes to be independent variables </a:t>
            </a:r>
            <a:endParaRPr sz="1900">
              <a:solidFill>
                <a:srgbClr val="000000"/>
              </a:solidFill>
              <a:latin typeface="Roboto"/>
              <a:ea typeface="Roboto"/>
              <a:cs typeface="Roboto"/>
              <a:sym typeface="Roboto"/>
            </a:endParaRPr>
          </a:p>
          <a:p>
            <a:pPr indent="-349250" lvl="0" marL="457200" rtl="0" algn="l">
              <a:spcBef>
                <a:spcPts val="0"/>
              </a:spcBef>
              <a:spcAft>
                <a:spcPts val="0"/>
              </a:spcAft>
              <a:buClr>
                <a:srgbClr val="000000"/>
              </a:buClr>
              <a:buSzPts val="1900"/>
              <a:buFont typeface="Roboto"/>
              <a:buChar char="●"/>
            </a:pPr>
            <a:r>
              <a:rPr lang="en" sz="1900">
                <a:solidFill>
                  <a:srgbClr val="000000"/>
                </a:solidFill>
                <a:latin typeface="Roboto"/>
                <a:ea typeface="Roboto"/>
                <a:cs typeface="Roboto"/>
                <a:sym typeface="Roboto"/>
              </a:rPr>
              <a:t>The possibility of an employee having stress and needing treatment as the dependent variable which is to be predicted by the trained model.</a:t>
            </a:r>
            <a:endParaRPr sz="1900">
              <a:solidFill>
                <a:srgbClr val="000000"/>
              </a:solidFill>
              <a:latin typeface="Roboto"/>
              <a:ea typeface="Roboto"/>
              <a:cs typeface="Roboto"/>
              <a:sym typeface="Roboto"/>
            </a:endParaRPr>
          </a:p>
          <a:p>
            <a:pPr indent="0" lvl="0" marL="0" rtl="0" algn="l">
              <a:spcBef>
                <a:spcPts val="1200"/>
              </a:spcBef>
              <a:spcAft>
                <a:spcPts val="1200"/>
              </a:spcAft>
              <a:buNone/>
            </a:pPr>
            <a:r>
              <a:t/>
            </a:r>
            <a:endParaRPr sz="2100">
              <a:solidFill>
                <a:schemeClr val="dk1"/>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pic>
        <p:nvPicPr>
          <p:cNvPr id="278" name="Google Shape;278;p33"/>
          <p:cNvPicPr preferRelativeResize="0"/>
          <p:nvPr/>
        </p:nvPicPr>
        <p:blipFill>
          <a:blip r:embed="rId3">
            <a:alphaModFix/>
          </a:blip>
          <a:stretch>
            <a:fillRect/>
          </a:stretch>
        </p:blipFill>
        <p:spPr>
          <a:xfrm>
            <a:off x="1447800" y="152400"/>
            <a:ext cx="4536281" cy="48387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3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4000">
                <a:solidFill>
                  <a:srgbClr val="0C4E68"/>
                </a:solidFill>
                <a:latin typeface="Roboto"/>
                <a:ea typeface="Roboto"/>
                <a:cs typeface="Roboto"/>
                <a:sym typeface="Roboto"/>
              </a:rPr>
              <a:t>Splitting</a:t>
            </a:r>
            <a:r>
              <a:rPr lang="en" sz="4000">
                <a:solidFill>
                  <a:srgbClr val="0C4E68"/>
                </a:solidFill>
                <a:latin typeface="Roboto"/>
                <a:ea typeface="Roboto"/>
                <a:cs typeface="Roboto"/>
                <a:sym typeface="Roboto"/>
              </a:rPr>
              <a:t> Data</a:t>
            </a:r>
            <a:endParaRPr sz="4000">
              <a:solidFill>
                <a:srgbClr val="0C4E68"/>
              </a:solidFill>
              <a:latin typeface="Roboto"/>
              <a:ea typeface="Roboto"/>
              <a:cs typeface="Roboto"/>
              <a:sym typeface="Roboto"/>
            </a:endParaRPr>
          </a:p>
        </p:txBody>
      </p:sp>
      <p:sp>
        <p:nvSpPr>
          <p:cNvPr id="284" name="Google Shape;284;p34"/>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Char char="●"/>
            </a:pPr>
            <a:r>
              <a:rPr lang="en" sz="1800">
                <a:solidFill>
                  <a:schemeClr val="dk1"/>
                </a:solidFill>
              </a:rPr>
              <a:t>After feature selection the data is </a:t>
            </a:r>
            <a:r>
              <a:rPr lang="en" sz="1800">
                <a:solidFill>
                  <a:schemeClr val="dk1"/>
                </a:solidFill>
              </a:rPr>
              <a:t>splitted</a:t>
            </a:r>
            <a:r>
              <a:rPr lang="en" sz="1800">
                <a:solidFill>
                  <a:schemeClr val="dk1"/>
                </a:solidFill>
              </a:rPr>
              <a:t> into two sets namely the training set and testing set.  </a:t>
            </a:r>
            <a:endParaRPr sz="1800">
              <a:solidFill>
                <a:schemeClr val="dk1"/>
              </a:solidFill>
            </a:endParaRPr>
          </a:p>
          <a:p>
            <a:pPr indent="-342900" lvl="0" marL="457200" rtl="0" algn="l">
              <a:spcBef>
                <a:spcPts val="0"/>
              </a:spcBef>
              <a:spcAft>
                <a:spcPts val="0"/>
              </a:spcAft>
              <a:buClr>
                <a:schemeClr val="dk1"/>
              </a:buClr>
              <a:buSzPts val="1800"/>
              <a:buChar char="●"/>
            </a:pPr>
            <a:r>
              <a:rPr lang="en" sz="1800">
                <a:solidFill>
                  <a:schemeClr val="dk1"/>
                </a:solidFill>
              </a:rPr>
              <a:t>70% of the data is used for training or fitting the model while the rest</a:t>
            </a:r>
            <a:endParaRPr sz="1800">
              <a:solidFill>
                <a:schemeClr val="dk1"/>
              </a:solidFill>
            </a:endParaRPr>
          </a:p>
          <a:p>
            <a:pPr indent="-342900" lvl="0" marL="457200" rtl="0" algn="l">
              <a:spcBef>
                <a:spcPts val="0"/>
              </a:spcBef>
              <a:spcAft>
                <a:spcPts val="0"/>
              </a:spcAft>
              <a:buClr>
                <a:schemeClr val="dk1"/>
              </a:buClr>
              <a:buSzPts val="1800"/>
              <a:buChar char="●"/>
            </a:pPr>
            <a:r>
              <a:rPr lang="en" sz="1800">
                <a:solidFill>
                  <a:schemeClr val="dk1"/>
                </a:solidFill>
              </a:rPr>
              <a:t>30% of the data is spared for testing and evaluating the performance.</a:t>
            </a:r>
            <a:endParaRPr sz="1800">
              <a:solidFill>
                <a:schemeClr val="dk1"/>
              </a:solidFill>
            </a:endParaRPr>
          </a:p>
        </p:txBody>
      </p:sp>
      <p:pic>
        <p:nvPicPr>
          <p:cNvPr id="285" name="Google Shape;285;p34"/>
          <p:cNvPicPr preferRelativeResize="0"/>
          <p:nvPr/>
        </p:nvPicPr>
        <p:blipFill>
          <a:blip r:embed="rId3">
            <a:alphaModFix/>
          </a:blip>
          <a:stretch>
            <a:fillRect/>
          </a:stretch>
        </p:blipFill>
        <p:spPr>
          <a:xfrm>
            <a:off x="1849925" y="3705100"/>
            <a:ext cx="6260075" cy="8513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35"/>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91" name="Google Shape;291;p35"/>
          <p:cNvPicPr preferRelativeResize="0"/>
          <p:nvPr/>
        </p:nvPicPr>
        <p:blipFill>
          <a:blip r:embed="rId3">
            <a:alphaModFix/>
          </a:blip>
          <a:stretch>
            <a:fillRect/>
          </a:stretch>
        </p:blipFill>
        <p:spPr>
          <a:xfrm>
            <a:off x="1453750" y="805150"/>
            <a:ext cx="5368650" cy="4039175"/>
          </a:xfrm>
          <a:prstGeom prst="rect">
            <a:avLst/>
          </a:prstGeom>
          <a:noFill/>
          <a:ln>
            <a:noFill/>
          </a:ln>
        </p:spPr>
      </p:pic>
      <p:sp>
        <p:nvSpPr>
          <p:cNvPr id="292" name="Google Shape;292;p35"/>
          <p:cNvSpPr txBox="1"/>
          <p:nvPr/>
        </p:nvSpPr>
        <p:spPr>
          <a:xfrm>
            <a:off x="1382375" y="420700"/>
            <a:ext cx="1955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Libraries used:</a:t>
            </a:r>
            <a:endParaRPr>
              <a:latin typeface="Roboto"/>
              <a:ea typeface="Roboto"/>
              <a:cs typeface="Roboto"/>
              <a:sym typeface="Roboto"/>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36"/>
          <p:cNvSpPr txBox="1"/>
          <p:nvPr>
            <p:ph type="title"/>
          </p:nvPr>
        </p:nvSpPr>
        <p:spPr>
          <a:xfrm>
            <a:off x="1297500" y="122275"/>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4000">
                <a:solidFill>
                  <a:srgbClr val="0C4E68"/>
                </a:solidFill>
                <a:latin typeface="Roboto"/>
                <a:ea typeface="Roboto"/>
                <a:cs typeface="Roboto"/>
                <a:sym typeface="Roboto"/>
              </a:rPr>
              <a:t>Algorithms </a:t>
            </a:r>
            <a:endParaRPr sz="4000">
              <a:solidFill>
                <a:srgbClr val="0C4E68"/>
              </a:solidFill>
              <a:latin typeface="Roboto"/>
              <a:ea typeface="Roboto"/>
              <a:cs typeface="Roboto"/>
              <a:sym typeface="Roboto"/>
            </a:endParaRPr>
          </a:p>
        </p:txBody>
      </p:sp>
      <p:sp>
        <p:nvSpPr>
          <p:cNvPr id="298" name="Google Shape;298;p36"/>
          <p:cNvSpPr txBox="1"/>
          <p:nvPr>
            <p:ph idx="1" type="body"/>
          </p:nvPr>
        </p:nvSpPr>
        <p:spPr>
          <a:xfrm>
            <a:off x="1297500" y="1036375"/>
            <a:ext cx="7038900" cy="2976600"/>
          </a:xfrm>
          <a:prstGeom prst="rect">
            <a:avLst/>
          </a:prstGeom>
        </p:spPr>
        <p:txBody>
          <a:bodyPr anchorCtr="0" anchor="t" bIns="91425" lIns="91425" spcFirstLastPara="1" rIns="91425" wrap="square" tIns="91425">
            <a:normAutofit/>
          </a:bodyPr>
          <a:lstStyle/>
          <a:p>
            <a:pPr indent="0" lvl="0" marL="0" rtl="0" algn="l">
              <a:spcBef>
                <a:spcPts val="1200"/>
              </a:spcBef>
              <a:spcAft>
                <a:spcPts val="0"/>
              </a:spcAft>
              <a:buNone/>
            </a:pPr>
            <a:r>
              <a:rPr b="1" lang="en" sz="1800">
                <a:solidFill>
                  <a:srgbClr val="000000"/>
                </a:solidFill>
                <a:latin typeface="Roboto"/>
                <a:ea typeface="Roboto"/>
                <a:cs typeface="Roboto"/>
                <a:sym typeface="Roboto"/>
              </a:rPr>
              <a:t>Logistic Regression:</a:t>
            </a:r>
            <a:endParaRPr sz="1600">
              <a:solidFill>
                <a:srgbClr val="000000"/>
              </a:solidFill>
              <a:latin typeface="Roboto"/>
              <a:ea typeface="Roboto"/>
              <a:cs typeface="Roboto"/>
              <a:sym typeface="Roboto"/>
            </a:endParaRPr>
          </a:p>
          <a:p>
            <a:pPr indent="-330200" lvl="0" marL="457200" rtl="0" algn="l">
              <a:spcBef>
                <a:spcPts val="1200"/>
              </a:spcBef>
              <a:spcAft>
                <a:spcPts val="0"/>
              </a:spcAft>
              <a:buClr>
                <a:srgbClr val="000000"/>
              </a:buClr>
              <a:buSzPts val="1600"/>
              <a:buFont typeface="Roboto"/>
              <a:buChar char="●"/>
            </a:pPr>
            <a:r>
              <a:rPr lang="en" sz="1600">
                <a:solidFill>
                  <a:srgbClr val="000000"/>
                </a:solidFill>
                <a:latin typeface="Roboto"/>
                <a:ea typeface="Roboto"/>
                <a:cs typeface="Roboto"/>
                <a:sym typeface="Roboto"/>
              </a:rPr>
              <a:t>This predictive analysis used in scenarios where one binary variable is dependent on one or more independent variables.</a:t>
            </a:r>
            <a:endParaRPr sz="1600">
              <a:solidFill>
                <a:srgbClr val="000000"/>
              </a:solidFill>
              <a:latin typeface="Roboto"/>
              <a:ea typeface="Roboto"/>
              <a:cs typeface="Roboto"/>
              <a:sym typeface="Roboto"/>
            </a:endParaRPr>
          </a:p>
          <a:p>
            <a:pPr indent="-330200" lvl="0" marL="457200" rtl="0" algn="l">
              <a:spcBef>
                <a:spcPts val="0"/>
              </a:spcBef>
              <a:spcAft>
                <a:spcPts val="0"/>
              </a:spcAft>
              <a:buClr>
                <a:srgbClr val="000000"/>
              </a:buClr>
              <a:buSzPts val="1600"/>
              <a:buFont typeface="Roboto"/>
              <a:buChar char="●"/>
            </a:pPr>
            <a:r>
              <a:rPr lang="en" sz="1600">
                <a:solidFill>
                  <a:srgbClr val="000000"/>
                </a:solidFill>
                <a:latin typeface="Roboto"/>
                <a:ea typeface="Roboto"/>
                <a:cs typeface="Roboto"/>
                <a:sym typeface="Roboto"/>
              </a:rPr>
              <a:t>Confusion matrix was created to predict accuracy</a:t>
            </a:r>
            <a:endParaRPr sz="1600">
              <a:solidFill>
                <a:srgbClr val="000000"/>
              </a:solidFill>
              <a:latin typeface="Roboto"/>
              <a:ea typeface="Roboto"/>
              <a:cs typeface="Roboto"/>
              <a:sym typeface="Roboto"/>
            </a:endParaRPr>
          </a:p>
          <a:p>
            <a:pPr indent="0" lvl="0" marL="0" rtl="0" algn="l">
              <a:spcBef>
                <a:spcPts val="1200"/>
              </a:spcBef>
              <a:spcAft>
                <a:spcPts val="0"/>
              </a:spcAft>
              <a:buNone/>
            </a:pPr>
            <a:r>
              <a:t/>
            </a:r>
            <a:endParaRPr sz="1600">
              <a:solidFill>
                <a:schemeClr val="dk1"/>
              </a:solidFill>
              <a:latin typeface="Roboto"/>
              <a:ea typeface="Roboto"/>
              <a:cs typeface="Roboto"/>
              <a:sym typeface="Roboto"/>
            </a:endParaRPr>
          </a:p>
          <a:p>
            <a:pPr indent="0" lvl="0" marL="0" rtl="0" algn="l">
              <a:spcBef>
                <a:spcPts val="1200"/>
              </a:spcBef>
              <a:spcAft>
                <a:spcPts val="1200"/>
              </a:spcAft>
              <a:buNone/>
            </a:pPr>
            <a:r>
              <a:t/>
            </a:r>
            <a:endParaRPr sz="1700"/>
          </a:p>
        </p:txBody>
      </p:sp>
      <p:pic>
        <p:nvPicPr>
          <p:cNvPr id="299" name="Google Shape;299;p36"/>
          <p:cNvPicPr preferRelativeResize="0"/>
          <p:nvPr/>
        </p:nvPicPr>
        <p:blipFill>
          <a:blip r:embed="rId3">
            <a:alphaModFix/>
          </a:blip>
          <a:stretch>
            <a:fillRect/>
          </a:stretch>
        </p:blipFill>
        <p:spPr>
          <a:xfrm>
            <a:off x="200690" y="2659875"/>
            <a:ext cx="2034298" cy="1356199"/>
          </a:xfrm>
          <a:prstGeom prst="rect">
            <a:avLst/>
          </a:prstGeom>
          <a:noFill/>
          <a:ln>
            <a:noFill/>
          </a:ln>
        </p:spPr>
      </p:pic>
      <p:pic>
        <p:nvPicPr>
          <p:cNvPr id="300" name="Google Shape;300;p36"/>
          <p:cNvPicPr preferRelativeResize="0"/>
          <p:nvPr/>
        </p:nvPicPr>
        <p:blipFill>
          <a:blip r:embed="rId4">
            <a:alphaModFix/>
          </a:blip>
          <a:stretch>
            <a:fillRect/>
          </a:stretch>
        </p:blipFill>
        <p:spPr>
          <a:xfrm>
            <a:off x="4520887" y="2636875"/>
            <a:ext cx="4510474" cy="1452200"/>
          </a:xfrm>
          <a:prstGeom prst="rect">
            <a:avLst/>
          </a:prstGeom>
          <a:noFill/>
          <a:ln>
            <a:noFill/>
          </a:ln>
        </p:spPr>
      </p:pic>
      <p:pic>
        <p:nvPicPr>
          <p:cNvPr id="301" name="Google Shape;301;p36"/>
          <p:cNvPicPr preferRelativeResize="0"/>
          <p:nvPr/>
        </p:nvPicPr>
        <p:blipFill>
          <a:blip r:embed="rId5">
            <a:alphaModFix/>
          </a:blip>
          <a:stretch>
            <a:fillRect/>
          </a:stretch>
        </p:blipFill>
        <p:spPr>
          <a:xfrm>
            <a:off x="2449566" y="2644300"/>
            <a:ext cx="1829798" cy="13562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37"/>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307" name="Google Shape;307;p37"/>
          <p:cNvSpPr txBox="1"/>
          <p:nvPr>
            <p:ph idx="1" type="body"/>
          </p:nvPr>
        </p:nvSpPr>
        <p:spPr>
          <a:xfrm>
            <a:off x="1256175" y="320800"/>
            <a:ext cx="5229000" cy="2555100"/>
          </a:xfrm>
          <a:prstGeom prst="rect">
            <a:avLst/>
          </a:prstGeom>
        </p:spPr>
        <p:txBody>
          <a:bodyPr anchorCtr="0" anchor="t" bIns="91425" lIns="91425" spcFirstLastPara="1" rIns="91425" wrap="square" tIns="91425">
            <a:normAutofit lnSpcReduction="10000"/>
          </a:bodyPr>
          <a:lstStyle/>
          <a:p>
            <a:pPr indent="0" lvl="0" marL="0" marR="447675" rtl="0" algn="l">
              <a:spcBef>
                <a:spcPts val="1200"/>
              </a:spcBef>
              <a:spcAft>
                <a:spcPts val="0"/>
              </a:spcAft>
              <a:buNone/>
            </a:pPr>
            <a:r>
              <a:rPr b="1" lang="en" sz="1200">
                <a:solidFill>
                  <a:srgbClr val="292929"/>
                </a:solidFill>
                <a:highlight>
                  <a:srgbClr val="FFFFFF"/>
                </a:highlight>
                <a:latin typeface="Roboto"/>
                <a:ea typeface="Roboto"/>
                <a:cs typeface="Roboto"/>
                <a:sym typeface="Roboto"/>
              </a:rPr>
              <a:t>Classification Accuracy:</a:t>
            </a:r>
            <a:endParaRPr b="1" sz="1200">
              <a:solidFill>
                <a:srgbClr val="292929"/>
              </a:solidFill>
              <a:highlight>
                <a:srgbClr val="FFFFFF"/>
              </a:highlight>
              <a:latin typeface="Roboto"/>
              <a:ea typeface="Roboto"/>
              <a:cs typeface="Roboto"/>
              <a:sym typeface="Roboto"/>
            </a:endParaRPr>
          </a:p>
          <a:p>
            <a:pPr indent="-304800" lvl="0" marL="457200" marR="447675" rtl="0" algn="l">
              <a:spcBef>
                <a:spcPts val="1200"/>
              </a:spcBef>
              <a:spcAft>
                <a:spcPts val="0"/>
              </a:spcAft>
              <a:buClr>
                <a:srgbClr val="292929"/>
              </a:buClr>
              <a:buSzPts val="1200"/>
              <a:buFont typeface="Roboto"/>
              <a:buChar char="●"/>
            </a:pPr>
            <a:r>
              <a:rPr lang="en" sz="1200">
                <a:solidFill>
                  <a:srgbClr val="292929"/>
                </a:solidFill>
                <a:highlight>
                  <a:srgbClr val="FFFFFF"/>
                </a:highlight>
                <a:latin typeface="Roboto"/>
                <a:ea typeface="Roboto"/>
                <a:cs typeface="Roboto"/>
                <a:sym typeface="Roboto"/>
              </a:rPr>
              <a:t>Is a measure which is concerned with all the effectiveness related to classification models.</a:t>
            </a:r>
            <a:endParaRPr b="1" sz="1200">
              <a:solidFill>
                <a:srgbClr val="292929"/>
              </a:solidFill>
              <a:highlight>
                <a:srgbClr val="FFFFFF"/>
              </a:highlight>
              <a:latin typeface="Roboto"/>
              <a:ea typeface="Roboto"/>
              <a:cs typeface="Roboto"/>
              <a:sym typeface="Roboto"/>
            </a:endParaRPr>
          </a:p>
          <a:p>
            <a:pPr indent="0" lvl="0" marL="0" rtl="0" algn="l">
              <a:spcBef>
                <a:spcPts val="1200"/>
              </a:spcBef>
              <a:spcAft>
                <a:spcPts val="0"/>
              </a:spcAft>
              <a:buNone/>
            </a:pPr>
            <a:r>
              <a:rPr b="1" lang="en">
                <a:solidFill>
                  <a:srgbClr val="292929"/>
                </a:solidFill>
                <a:latin typeface="Roboto"/>
                <a:ea typeface="Roboto"/>
                <a:cs typeface="Roboto"/>
                <a:sym typeface="Roboto"/>
              </a:rPr>
              <a:t>Precision</a:t>
            </a:r>
            <a:r>
              <a:rPr lang="en">
                <a:solidFill>
                  <a:srgbClr val="292929"/>
                </a:solidFill>
                <a:highlight>
                  <a:srgbClr val="FFFFFF"/>
                </a:highlight>
                <a:latin typeface="Roboto"/>
                <a:ea typeface="Roboto"/>
                <a:cs typeface="Roboto"/>
                <a:sym typeface="Roboto"/>
              </a:rPr>
              <a:t>: </a:t>
            </a:r>
            <a:endParaRPr>
              <a:solidFill>
                <a:srgbClr val="292929"/>
              </a:solidFill>
              <a:highlight>
                <a:srgbClr val="FFFFFF"/>
              </a:highlight>
              <a:latin typeface="Roboto"/>
              <a:ea typeface="Roboto"/>
              <a:cs typeface="Roboto"/>
              <a:sym typeface="Roboto"/>
            </a:endParaRPr>
          </a:p>
          <a:p>
            <a:pPr indent="-304800" lvl="0" marL="457200" rtl="0" algn="l">
              <a:spcBef>
                <a:spcPts val="1200"/>
              </a:spcBef>
              <a:spcAft>
                <a:spcPts val="0"/>
              </a:spcAft>
              <a:buClr>
                <a:srgbClr val="292929"/>
              </a:buClr>
              <a:buSzPts val="1200"/>
              <a:buFont typeface="Roboto"/>
              <a:buChar char="●"/>
            </a:pPr>
            <a:r>
              <a:rPr lang="en" sz="1200">
                <a:solidFill>
                  <a:srgbClr val="292929"/>
                </a:solidFill>
                <a:highlight>
                  <a:srgbClr val="FFFFFF"/>
                </a:highlight>
                <a:latin typeface="Roboto"/>
                <a:ea typeface="Roboto"/>
                <a:cs typeface="Roboto"/>
                <a:sym typeface="Roboto"/>
              </a:rPr>
              <a:t>It is implied as the measure of the correctly identified positive cases from all the predicted positive cases.</a:t>
            </a:r>
            <a:endParaRPr sz="1200">
              <a:solidFill>
                <a:srgbClr val="292929"/>
              </a:solidFill>
              <a:highlight>
                <a:srgbClr val="FFFFFF"/>
              </a:highlight>
              <a:latin typeface="Roboto"/>
              <a:ea typeface="Roboto"/>
              <a:cs typeface="Roboto"/>
              <a:sym typeface="Roboto"/>
            </a:endParaRPr>
          </a:p>
          <a:p>
            <a:pPr indent="-298450" lvl="0" marL="457200" marR="447675" rtl="0" algn="l">
              <a:spcBef>
                <a:spcPts val="0"/>
              </a:spcBef>
              <a:spcAft>
                <a:spcPts val="0"/>
              </a:spcAft>
              <a:buClr>
                <a:srgbClr val="292929"/>
              </a:buClr>
              <a:buSzPts val="1100"/>
              <a:buFont typeface="Roboto"/>
              <a:buChar char="●"/>
            </a:pPr>
            <a:r>
              <a:rPr lang="en" sz="1100">
                <a:solidFill>
                  <a:srgbClr val="292929"/>
                </a:solidFill>
                <a:highlight>
                  <a:srgbClr val="FFFFFF"/>
                </a:highlight>
                <a:latin typeface="Roboto"/>
                <a:ea typeface="Roboto"/>
                <a:cs typeface="Roboto"/>
                <a:sym typeface="Roboto"/>
              </a:rPr>
              <a:t>If an employee is dealing with stress and requires treatment, the model identifies the comparable one. Furthermore, greater precision indicates that the model is performing well in identifying all persons who require treatment.</a:t>
            </a:r>
            <a:endParaRPr sz="1200">
              <a:solidFill>
                <a:srgbClr val="292929"/>
              </a:solidFill>
              <a:highlight>
                <a:srgbClr val="FFFFFF"/>
              </a:highlight>
              <a:latin typeface="Roboto"/>
              <a:ea typeface="Roboto"/>
              <a:cs typeface="Roboto"/>
              <a:sym typeface="Roboto"/>
            </a:endParaRPr>
          </a:p>
        </p:txBody>
      </p:sp>
      <p:pic>
        <p:nvPicPr>
          <p:cNvPr id="308" name="Google Shape;308;p37"/>
          <p:cNvPicPr preferRelativeResize="0"/>
          <p:nvPr/>
        </p:nvPicPr>
        <p:blipFill>
          <a:blip r:embed="rId3">
            <a:alphaModFix/>
          </a:blip>
          <a:stretch>
            <a:fillRect/>
          </a:stretch>
        </p:blipFill>
        <p:spPr>
          <a:xfrm>
            <a:off x="6109525" y="1830375"/>
            <a:ext cx="2585369" cy="741375"/>
          </a:xfrm>
          <a:prstGeom prst="rect">
            <a:avLst/>
          </a:prstGeom>
          <a:noFill/>
          <a:ln>
            <a:noFill/>
          </a:ln>
        </p:spPr>
      </p:pic>
      <p:pic>
        <p:nvPicPr>
          <p:cNvPr id="309" name="Google Shape;309;p37"/>
          <p:cNvPicPr preferRelativeResize="0"/>
          <p:nvPr/>
        </p:nvPicPr>
        <p:blipFill>
          <a:blip r:embed="rId4">
            <a:alphaModFix/>
          </a:blip>
          <a:stretch>
            <a:fillRect/>
          </a:stretch>
        </p:blipFill>
        <p:spPr>
          <a:xfrm>
            <a:off x="6079224" y="875600"/>
            <a:ext cx="2969301" cy="468525"/>
          </a:xfrm>
          <a:prstGeom prst="rect">
            <a:avLst/>
          </a:prstGeom>
          <a:noFill/>
          <a:ln>
            <a:noFill/>
          </a:ln>
        </p:spPr>
      </p:pic>
      <p:sp>
        <p:nvSpPr>
          <p:cNvPr id="310" name="Google Shape;310;p37"/>
          <p:cNvSpPr txBox="1"/>
          <p:nvPr/>
        </p:nvSpPr>
        <p:spPr>
          <a:xfrm>
            <a:off x="1256175" y="2875975"/>
            <a:ext cx="4974000" cy="2010300"/>
          </a:xfrm>
          <a:prstGeom prst="rect">
            <a:avLst/>
          </a:prstGeom>
          <a:noFill/>
          <a:ln>
            <a:noFill/>
          </a:ln>
        </p:spPr>
        <p:txBody>
          <a:bodyPr anchorCtr="0" anchor="t" bIns="91425" lIns="91425" spcFirstLastPara="1" rIns="91425" wrap="square" tIns="91425">
            <a:spAutoFit/>
          </a:bodyPr>
          <a:lstStyle/>
          <a:p>
            <a:pPr indent="0" lvl="0" marL="0" marR="447675" rtl="0" algn="just">
              <a:lnSpc>
                <a:spcPct val="115000"/>
              </a:lnSpc>
              <a:spcBef>
                <a:spcPts val="1200"/>
              </a:spcBef>
              <a:spcAft>
                <a:spcPts val="0"/>
              </a:spcAft>
              <a:buNone/>
            </a:pPr>
            <a:r>
              <a:rPr b="1" lang="en" sz="1200">
                <a:solidFill>
                  <a:srgbClr val="292929"/>
                </a:solidFill>
                <a:highlight>
                  <a:srgbClr val="FFFFFF"/>
                </a:highlight>
                <a:latin typeface="Roboto"/>
                <a:ea typeface="Roboto"/>
                <a:cs typeface="Roboto"/>
                <a:sym typeface="Roboto"/>
              </a:rPr>
              <a:t>False Positive Rate:</a:t>
            </a:r>
            <a:endParaRPr b="1" sz="1200">
              <a:solidFill>
                <a:srgbClr val="292929"/>
              </a:solidFill>
              <a:highlight>
                <a:srgbClr val="FFFFFF"/>
              </a:highlight>
              <a:latin typeface="Roboto"/>
              <a:ea typeface="Roboto"/>
              <a:cs typeface="Roboto"/>
              <a:sym typeface="Roboto"/>
            </a:endParaRPr>
          </a:p>
          <a:p>
            <a:pPr indent="-304800" lvl="0" marL="457200" marR="447675" rtl="0" algn="just">
              <a:lnSpc>
                <a:spcPct val="115000"/>
              </a:lnSpc>
              <a:spcBef>
                <a:spcPts val="1200"/>
              </a:spcBef>
              <a:spcAft>
                <a:spcPts val="0"/>
              </a:spcAft>
              <a:buClr>
                <a:srgbClr val="292929"/>
              </a:buClr>
              <a:buSzPts val="1200"/>
              <a:buFont typeface="Times New Roman"/>
              <a:buChar char="●"/>
            </a:pPr>
            <a:r>
              <a:rPr lang="en" sz="1200">
                <a:solidFill>
                  <a:srgbClr val="292929"/>
                </a:solidFill>
                <a:highlight>
                  <a:srgbClr val="FFFFFF"/>
                </a:highlight>
                <a:latin typeface="Times New Roman"/>
                <a:ea typeface="Times New Roman"/>
                <a:cs typeface="Times New Roman"/>
                <a:sym typeface="Times New Roman"/>
              </a:rPr>
              <a:t>It is basically a measure based on how much amount of instances the model classified a negative event as positive. </a:t>
            </a:r>
            <a:endParaRPr sz="1200">
              <a:solidFill>
                <a:srgbClr val="292929"/>
              </a:solidFill>
              <a:highlight>
                <a:srgbClr val="FFFFFF"/>
              </a:highlight>
              <a:latin typeface="Times New Roman"/>
              <a:ea typeface="Times New Roman"/>
              <a:cs typeface="Times New Roman"/>
              <a:sym typeface="Times New Roman"/>
            </a:endParaRPr>
          </a:p>
          <a:p>
            <a:pPr indent="-304800" lvl="0" marL="457200" marR="447675" rtl="0" algn="just">
              <a:lnSpc>
                <a:spcPct val="115000"/>
              </a:lnSpc>
              <a:spcBef>
                <a:spcPts val="0"/>
              </a:spcBef>
              <a:spcAft>
                <a:spcPts val="0"/>
              </a:spcAft>
              <a:buClr>
                <a:srgbClr val="292929"/>
              </a:buClr>
              <a:buSzPts val="1200"/>
              <a:buFont typeface="Times New Roman"/>
              <a:buChar char="●"/>
            </a:pPr>
            <a:r>
              <a:rPr lang="en" sz="1200">
                <a:solidFill>
                  <a:srgbClr val="292929"/>
                </a:solidFill>
                <a:highlight>
                  <a:srgbClr val="FFFFFF"/>
                </a:highlight>
                <a:latin typeface="Times New Roman"/>
                <a:ea typeface="Times New Roman"/>
                <a:cs typeface="Times New Roman"/>
                <a:sym typeface="Times New Roman"/>
              </a:rPr>
              <a:t> In our current scenario, it would mean that the model classifies a person as needing help, to cope up with stress and mental health related issues although the person in question here feels perfectly alright. Hence we can see that lower the false positive rate, better the model.</a:t>
            </a:r>
            <a:endParaRPr sz="1200">
              <a:solidFill>
                <a:srgbClr val="292929"/>
              </a:solidFill>
              <a:highlight>
                <a:srgbClr val="FFFFFF"/>
              </a:highlight>
              <a:latin typeface="Times New Roman"/>
              <a:ea typeface="Times New Roman"/>
              <a:cs typeface="Times New Roman"/>
              <a:sym typeface="Times New Roman"/>
            </a:endParaRPr>
          </a:p>
        </p:txBody>
      </p:sp>
      <p:pic>
        <p:nvPicPr>
          <p:cNvPr id="311" name="Google Shape;311;p37"/>
          <p:cNvPicPr preferRelativeResize="0"/>
          <p:nvPr/>
        </p:nvPicPr>
        <p:blipFill>
          <a:blip r:embed="rId5">
            <a:alphaModFix/>
          </a:blip>
          <a:stretch>
            <a:fillRect/>
          </a:stretch>
        </p:blipFill>
        <p:spPr>
          <a:xfrm>
            <a:off x="6106963" y="3495775"/>
            <a:ext cx="2609025" cy="96957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38"/>
          <p:cNvSpPr txBox="1"/>
          <p:nvPr/>
        </p:nvSpPr>
        <p:spPr>
          <a:xfrm>
            <a:off x="1256175" y="613500"/>
            <a:ext cx="7675200" cy="3534000"/>
          </a:xfrm>
          <a:prstGeom prst="rect">
            <a:avLst/>
          </a:prstGeom>
          <a:noFill/>
          <a:ln>
            <a:noFill/>
          </a:ln>
        </p:spPr>
        <p:txBody>
          <a:bodyPr anchorCtr="0" anchor="t" bIns="91425" lIns="91425" spcFirstLastPara="1" rIns="91425" wrap="square" tIns="91425">
            <a:spAutoFit/>
          </a:bodyPr>
          <a:lstStyle/>
          <a:p>
            <a:pPr indent="0" lvl="0" marL="0" marR="390525" rtl="0" algn="just">
              <a:lnSpc>
                <a:spcPct val="115000"/>
              </a:lnSpc>
              <a:spcBef>
                <a:spcPts val="1200"/>
              </a:spcBef>
              <a:spcAft>
                <a:spcPts val="0"/>
              </a:spcAft>
              <a:buNone/>
            </a:pPr>
            <a:r>
              <a:rPr b="1" lang="en" sz="1200">
                <a:solidFill>
                  <a:srgbClr val="292929"/>
                </a:solidFill>
                <a:highlight>
                  <a:srgbClr val="FFFFFF"/>
                </a:highlight>
                <a:latin typeface="Times New Roman"/>
                <a:ea typeface="Times New Roman"/>
                <a:cs typeface="Times New Roman"/>
                <a:sym typeface="Times New Roman"/>
              </a:rPr>
              <a:t>AUC Score:</a:t>
            </a:r>
            <a:endParaRPr b="1" sz="1200">
              <a:solidFill>
                <a:srgbClr val="292929"/>
              </a:solidFill>
              <a:highlight>
                <a:srgbClr val="FFFFFF"/>
              </a:highlight>
              <a:latin typeface="Times New Roman"/>
              <a:ea typeface="Times New Roman"/>
              <a:cs typeface="Times New Roman"/>
              <a:sym typeface="Times New Roman"/>
            </a:endParaRPr>
          </a:p>
          <a:p>
            <a:pPr indent="-304800" lvl="0" marL="457200" marR="390525" rtl="0" algn="just">
              <a:lnSpc>
                <a:spcPct val="115000"/>
              </a:lnSpc>
              <a:spcBef>
                <a:spcPts val="1200"/>
              </a:spcBef>
              <a:spcAft>
                <a:spcPts val="0"/>
              </a:spcAft>
              <a:buClr>
                <a:srgbClr val="292929"/>
              </a:buClr>
              <a:buSzPts val="1200"/>
              <a:buFont typeface="Times New Roman"/>
              <a:buChar char="●"/>
            </a:pPr>
            <a:r>
              <a:rPr lang="en" sz="1200">
                <a:solidFill>
                  <a:srgbClr val="292929"/>
                </a:solidFill>
                <a:highlight>
                  <a:srgbClr val="FFFFFF"/>
                </a:highlight>
                <a:latin typeface="Times New Roman"/>
                <a:ea typeface="Times New Roman"/>
                <a:cs typeface="Times New Roman"/>
                <a:sym typeface="Times New Roman"/>
              </a:rPr>
              <a:t>Area Under the Curve which is abbreviated as AUC. </a:t>
            </a:r>
            <a:endParaRPr sz="1200">
              <a:solidFill>
                <a:srgbClr val="292929"/>
              </a:solidFill>
              <a:highlight>
                <a:srgbClr val="FFFFFF"/>
              </a:highlight>
              <a:latin typeface="Times New Roman"/>
              <a:ea typeface="Times New Roman"/>
              <a:cs typeface="Times New Roman"/>
              <a:sym typeface="Times New Roman"/>
            </a:endParaRPr>
          </a:p>
          <a:p>
            <a:pPr indent="-304800" lvl="0" marL="457200" marR="390525" rtl="0" algn="just">
              <a:lnSpc>
                <a:spcPct val="115000"/>
              </a:lnSpc>
              <a:spcBef>
                <a:spcPts val="0"/>
              </a:spcBef>
              <a:spcAft>
                <a:spcPts val="0"/>
              </a:spcAft>
              <a:buClr>
                <a:srgbClr val="292929"/>
              </a:buClr>
              <a:buSzPts val="1200"/>
              <a:buFont typeface="Times New Roman"/>
              <a:buChar char="●"/>
            </a:pPr>
            <a:r>
              <a:rPr lang="en" sz="1200">
                <a:solidFill>
                  <a:srgbClr val="292929"/>
                </a:solidFill>
                <a:highlight>
                  <a:srgbClr val="FFFFFF"/>
                </a:highlight>
                <a:latin typeface="Times New Roman"/>
                <a:ea typeface="Times New Roman"/>
                <a:cs typeface="Times New Roman"/>
                <a:sym typeface="Times New Roman"/>
              </a:rPr>
              <a:t>It is useful in particular analysis criteria, to measure the performance of different models to determine which model predicts the classes best.</a:t>
            </a:r>
            <a:endParaRPr sz="1200">
              <a:solidFill>
                <a:srgbClr val="292929"/>
              </a:solidFill>
              <a:highlight>
                <a:srgbClr val="FFFFFF"/>
              </a:highlight>
              <a:latin typeface="Times New Roman"/>
              <a:ea typeface="Times New Roman"/>
              <a:cs typeface="Times New Roman"/>
              <a:sym typeface="Times New Roman"/>
            </a:endParaRPr>
          </a:p>
          <a:p>
            <a:pPr indent="-304800" lvl="0" marL="457200" marR="390525" rtl="0" algn="just">
              <a:lnSpc>
                <a:spcPct val="115000"/>
              </a:lnSpc>
              <a:spcBef>
                <a:spcPts val="0"/>
              </a:spcBef>
              <a:spcAft>
                <a:spcPts val="0"/>
              </a:spcAft>
              <a:buClr>
                <a:srgbClr val="292929"/>
              </a:buClr>
              <a:buSzPts val="1200"/>
              <a:buFont typeface="Times New Roman"/>
              <a:buChar char="●"/>
            </a:pPr>
            <a:r>
              <a:rPr lang="en" sz="1200">
                <a:solidFill>
                  <a:srgbClr val="292929"/>
                </a:solidFill>
                <a:highlight>
                  <a:srgbClr val="FFFFFF"/>
                </a:highlight>
                <a:latin typeface="Times New Roman"/>
                <a:ea typeface="Times New Roman"/>
                <a:cs typeface="Times New Roman"/>
                <a:sym typeface="Times New Roman"/>
              </a:rPr>
              <a:t>Receiver Operating Characteristics (ROCs) is considered a part of AUC and it is here the plot of the true positive rate with the false positive rate. </a:t>
            </a:r>
            <a:endParaRPr sz="1200">
              <a:solidFill>
                <a:srgbClr val="292929"/>
              </a:solidFill>
              <a:highlight>
                <a:srgbClr val="FFFFFF"/>
              </a:highlight>
              <a:latin typeface="Times New Roman"/>
              <a:ea typeface="Times New Roman"/>
              <a:cs typeface="Times New Roman"/>
              <a:sym typeface="Times New Roman"/>
            </a:endParaRPr>
          </a:p>
          <a:p>
            <a:pPr indent="-304800" lvl="0" marL="457200" marR="390525" rtl="0" algn="just">
              <a:lnSpc>
                <a:spcPct val="115000"/>
              </a:lnSpc>
              <a:spcBef>
                <a:spcPts val="0"/>
              </a:spcBef>
              <a:spcAft>
                <a:spcPts val="0"/>
              </a:spcAft>
              <a:buClr>
                <a:srgbClr val="292929"/>
              </a:buClr>
              <a:buSzPts val="1200"/>
              <a:buFont typeface="Times New Roman"/>
              <a:buChar char="●"/>
            </a:pPr>
            <a:r>
              <a:rPr lang="en" sz="1200">
                <a:solidFill>
                  <a:srgbClr val="292929"/>
                </a:solidFill>
                <a:highlight>
                  <a:srgbClr val="FFFFFF"/>
                </a:highlight>
                <a:latin typeface="Times New Roman"/>
                <a:ea typeface="Times New Roman"/>
                <a:cs typeface="Times New Roman"/>
                <a:sym typeface="Times New Roman"/>
              </a:rPr>
              <a:t>Area under a ROC curve signifies how well the model can predict a positive classification correctly.</a:t>
            </a:r>
            <a:endParaRPr sz="1200">
              <a:solidFill>
                <a:srgbClr val="292929"/>
              </a:solidFill>
              <a:highlight>
                <a:srgbClr val="FFFFFF"/>
              </a:highlight>
              <a:latin typeface="Times New Roman"/>
              <a:ea typeface="Times New Roman"/>
              <a:cs typeface="Times New Roman"/>
              <a:sym typeface="Times New Roman"/>
            </a:endParaRPr>
          </a:p>
          <a:p>
            <a:pPr indent="0" lvl="0" marL="0" marR="390525" rtl="0" algn="just">
              <a:lnSpc>
                <a:spcPct val="115000"/>
              </a:lnSpc>
              <a:spcBef>
                <a:spcPts val="1200"/>
              </a:spcBef>
              <a:spcAft>
                <a:spcPts val="0"/>
              </a:spcAft>
              <a:buNone/>
            </a:pPr>
            <a:r>
              <a:rPr b="1" lang="en" sz="1200">
                <a:solidFill>
                  <a:srgbClr val="292929"/>
                </a:solidFill>
                <a:highlight>
                  <a:srgbClr val="FFFFFF"/>
                </a:highlight>
                <a:latin typeface="Times New Roman"/>
                <a:ea typeface="Times New Roman"/>
                <a:cs typeface="Times New Roman"/>
                <a:sym typeface="Times New Roman"/>
              </a:rPr>
              <a:t>Cross-validated AUC:</a:t>
            </a:r>
            <a:r>
              <a:rPr lang="en" sz="1200">
                <a:solidFill>
                  <a:srgbClr val="292929"/>
                </a:solidFill>
                <a:highlight>
                  <a:srgbClr val="FFFFFF"/>
                </a:highlight>
                <a:latin typeface="Times New Roman"/>
                <a:ea typeface="Times New Roman"/>
                <a:cs typeface="Times New Roman"/>
                <a:sym typeface="Times New Roman"/>
              </a:rPr>
              <a:t> </a:t>
            </a:r>
            <a:endParaRPr sz="1200">
              <a:solidFill>
                <a:srgbClr val="292929"/>
              </a:solidFill>
              <a:highlight>
                <a:srgbClr val="FFFFFF"/>
              </a:highlight>
              <a:latin typeface="Times New Roman"/>
              <a:ea typeface="Times New Roman"/>
              <a:cs typeface="Times New Roman"/>
              <a:sym typeface="Times New Roman"/>
            </a:endParaRPr>
          </a:p>
          <a:p>
            <a:pPr indent="-304800" lvl="0" marL="457200" marR="390525" rtl="0" algn="just">
              <a:lnSpc>
                <a:spcPct val="115000"/>
              </a:lnSpc>
              <a:spcBef>
                <a:spcPts val="1200"/>
              </a:spcBef>
              <a:spcAft>
                <a:spcPts val="0"/>
              </a:spcAft>
              <a:buClr>
                <a:srgbClr val="292929"/>
              </a:buClr>
              <a:buSzPts val="1200"/>
              <a:buFont typeface="Times New Roman"/>
              <a:buChar char="●"/>
            </a:pPr>
            <a:r>
              <a:rPr lang="en" sz="1200">
                <a:solidFill>
                  <a:srgbClr val="292929"/>
                </a:solidFill>
                <a:highlight>
                  <a:srgbClr val="FFFFFF"/>
                </a:highlight>
                <a:latin typeface="Times New Roman"/>
                <a:ea typeface="Times New Roman"/>
                <a:cs typeface="Times New Roman"/>
                <a:sym typeface="Times New Roman"/>
              </a:rPr>
              <a:t>A factor which is a major aspect for the formation having  a prediction model to ensure mainly about the  stability. </a:t>
            </a:r>
            <a:endParaRPr sz="1200">
              <a:solidFill>
                <a:srgbClr val="292929"/>
              </a:solidFill>
              <a:highlight>
                <a:srgbClr val="FFFFFF"/>
              </a:highlight>
              <a:latin typeface="Times New Roman"/>
              <a:ea typeface="Times New Roman"/>
              <a:cs typeface="Times New Roman"/>
              <a:sym typeface="Times New Roman"/>
            </a:endParaRPr>
          </a:p>
          <a:p>
            <a:pPr indent="-304800" lvl="0" marL="457200" marR="390525" rtl="0" algn="just">
              <a:lnSpc>
                <a:spcPct val="115000"/>
              </a:lnSpc>
              <a:spcBef>
                <a:spcPts val="0"/>
              </a:spcBef>
              <a:spcAft>
                <a:spcPts val="0"/>
              </a:spcAft>
              <a:buClr>
                <a:srgbClr val="292929"/>
              </a:buClr>
              <a:buSzPts val="1200"/>
              <a:buFont typeface="Times New Roman"/>
              <a:buChar char="●"/>
            </a:pPr>
            <a:r>
              <a:rPr lang="en" sz="1200">
                <a:solidFill>
                  <a:srgbClr val="292929"/>
                </a:solidFill>
                <a:highlight>
                  <a:srgbClr val="FFFFFF"/>
                </a:highlight>
                <a:latin typeface="Times New Roman"/>
                <a:ea typeface="Times New Roman"/>
                <a:cs typeface="Times New Roman"/>
                <a:sym typeface="Times New Roman"/>
              </a:rPr>
              <a:t>To do so, the Cross-validation approach is used, in which a model uses a portion of the training samples as test data and then fits our model to the outcome.</a:t>
            </a:r>
            <a:endParaRPr sz="1200">
              <a:solidFill>
                <a:srgbClr val="292929"/>
              </a:solidFill>
              <a:highlight>
                <a:srgbClr val="FFFFFF"/>
              </a:highlight>
              <a:latin typeface="Times New Roman"/>
              <a:ea typeface="Times New Roman"/>
              <a:cs typeface="Times New Roman"/>
              <a:sym typeface="Times New Roman"/>
            </a:endParaRPr>
          </a:p>
          <a:p>
            <a:pPr indent="0" lvl="0" marL="0" marR="447675" rtl="0" algn="just">
              <a:lnSpc>
                <a:spcPct val="115000"/>
              </a:lnSpc>
              <a:spcBef>
                <a:spcPts val="1200"/>
              </a:spcBef>
              <a:spcAft>
                <a:spcPts val="1200"/>
              </a:spcAft>
              <a:buNone/>
            </a:pPr>
            <a:r>
              <a:t/>
            </a:r>
            <a:endParaRPr b="1" sz="1200">
              <a:solidFill>
                <a:srgbClr val="292929"/>
              </a:solidFill>
              <a:highlight>
                <a:srgbClr val="FFFFFF"/>
              </a:highlight>
              <a:latin typeface="Roboto"/>
              <a:ea typeface="Roboto"/>
              <a:cs typeface="Roboto"/>
              <a:sym typeface="Roboto"/>
            </a:endParaRPr>
          </a:p>
        </p:txBody>
      </p:sp>
      <p:pic>
        <p:nvPicPr>
          <p:cNvPr id="317" name="Google Shape;317;p38"/>
          <p:cNvPicPr preferRelativeResize="0"/>
          <p:nvPr/>
        </p:nvPicPr>
        <p:blipFill>
          <a:blip r:embed="rId3">
            <a:alphaModFix/>
          </a:blip>
          <a:stretch>
            <a:fillRect/>
          </a:stretch>
        </p:blipFill>
        <p:spPr>
          <a:xfrm>
            <a:off x="1295400" y="3845524"/>
            <a:ext cx="7483427" cy="6431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39"/>
          <p:cNvSpPr txBox="1"/>
          <p:nvPr>
            <p:ph idx="1" type="body"/>
          </p:nvPr>
        </p:nvSpPr>
        <p:spPr>
          <a:xfrm>
            <a:off x="1297500" y="544650"/>
            <a:ext cx="4740000" cy="3934200"/>
          </a:xfrm>
          <a:prstGeom prst="rect">
            <a:avLst/>
          </a:prstGeom>
        </p:spPr>
        <p:txBody>
          <a:bodyPr anchorCtr="0" anchor="t" bIns="91425" lIns="91425" spcFirstLastPara="1" rIns="91425" wrap="square" tIns="91425">
            <a:normAutofit/>
          </a:bodyPr>
          <a:lstStyle/>
          <a:p>
            <a:pPr indent="0" lvl="0" marL="0" rtl="0" algn="l">
              <a:spcBef>
                <a:spcPts val="1200"/>
              </a:spcBef>
              <a:spcAft>
                <a:spcPts val="0"/>
              </a:spcAft>
              <a:buNone/>
            </a:pPr>
            <a:r>
              <a:rPr b="1" lang="en" sz="1800">
                <a:solidFill>
                  <a:srgbClr val="000000"/>
                </a:solidFill>
                <a:latin typeface="Roboto"/>
                <a:ea typeface="Roboto"/>
                <a:cs typeface="Roboto"/>
                <a:sym typeface="Roboto"/>
              </a:rPr>
              <a:t>K-NN(K-Nearest Neighbour):</a:t>
            </a:r>
            <a:endParaRPr sz="1600">
              <a:solidFill>
                <a:srgbClr val="000000"/>
              </a:solidFill>
              <a:latin typeface="Roboto"/>
              <a:ea typeface="Roboto"/>
              <a:cs typeface="Roboto"/>
              <a:sym typeface="Roboto"/>
            </a:endParaRPr>
          </a:p>
          <a:p>
            <a:pPr indent="-330200" lvl="0" marL="457200" rtl="0" algn="l">
              <a:spcBef>
                <a:spcPts val="1200"/>
              </a:spcBef>
              <a:spcAft>
                <a:spcPts val="0"/>
              </a:spcAft>
              <a:buClr>
                <a:srgbClr val="000000"/>
              </a:buClr>
              <a:buSzPts val="1600"/>
              <a:buFont typeface="Roboto"/>
              <a:buChar char="●"/>
            </a:pPr>
            <a:r>
              <a:rPr lang="en" sz="1600">
                <a:solidFill>
                  <a:srgbClr val="000000"/>
                </a:solidFill>
                <a:latin typeface="Roboto"/>
                <a:ea typeface="Roboto"/>
                <a:cs typeface="Roboto"/>
                <a:sym typeface="Roboto"/>
              </a:rPr>
              <a:t>K-Nearest Neighbor (KNN) classifier is a supervised learning algorithm that can be implemented on labelled data.</a:t>
            </a:r>
            <a:endParaRPr sz="1600">
              <a:solidFill>
                <a:srgbClr val="000000"/>
              </a:solidFill>
              <a:latin typeface="Roboto"/>
              <a:ea typeface="Roboto"/>
              <a:cs typeface="Roboto"/>
              <a:sym typeface="Roboto"/>
            </a:endParaRPr>
          </a:p>
          <a:p>
            <a:pPr indent="-330200" lvl="0" marL="457200" rtl="0" algn="l">
              <a:spcBef>
                <a:spcPts val="0"/>
              </a:spcBef>
              <a:spcAft>
                <a:spcPts val="0"/>
              </a:spcAft>
              <a:buClr>
                <a:srgbClr val="000000"/>
              </a:buClr>
              <a:buSzPts val="1600"/>
              <a:buFont typeface="Roboto"/>
              <a:buChar char="●"/>
            </a:pPr>
            <a:r>
              <a:rPr lang="en" sz="1600">
                <a:solidFill>
                  <a:srgbClr val="000000"/>
                </a:solidFill>
                <a:latin typeface="Roboto"/>
                <a:ea typeface="Roboto"/>
                <a:cs typeface="Roboto"/>
                <a:sym typeface="Roboto"/>
              </a:rPr>
              <a:t>Here value of K = 11.</a:t>
            </a:r>
            <a:endParaRPr sz="1600">
              <a:solidFill>
                <a:srgbClr val="000000"/>
              </a:solidFill>
              <a:latin typeface="Roboto"/>
              <a:ea typeface="Roboto"/>
              <a:cs typeface="Roboto"/>
              <a:sym typeface="Roboto"/>
            </a:endParaRPr>
          </a:p>
          <a:p>
            <a:pPr indent="0" lvl="0" marL="0" rtl="0" algn="l">
              <a:spcBef>
                <a:spcPts val="1200"/>
              </a:spcBef>
              <a:spcAft>
                <a:spcPts val="1200"/>
              </a:spcAft>
              <a:buNone/>
            </a:pPr>
            <a:r>
              <a:t/>
            </a:r>
            <a:endParaRPr/>
          </a:p>
        </p:txBody>
      </p:sp>
      <p:pic>
        <p:nvPicPr>
          <p:cNvPr id="323" name="Google Shape;323;p39"/>
          <p:cNvPicPr preferRelativeResize="0"/>
          <p:nvPr/>
        </p:nvPicPr>
        <p:blipFill>
          <a:blip r:embed="rId3">
            <a:alphaModFix/>
          </a:blip>
          <a:stretch>
            <a:fillRect/>
          </a:stretch>
        </p:blipFill>
        <p:spPr>
          <a:xfrm>
            <a:off x="1353900" y="2634575"/>
            <a:ext cx="2989500" cy="2407925"/>
          </a:xfrm>
          <a:prstGeom prst="rect">
            <a:avLst/>
          </a:prstGeom>
          <a:noFill/>
          <a:ln>
            <a:noFill/>
          </a:ln>
        </p:spPr>
      </p:pic>
      <p:pic>
        <p:nvPicPr>
          <p:cNvPr id="324" name="Google Shape;324;p39"/>
          <p:cNvPicPr preferRelativeResize="0"/>
          <p:nvPr/>
        </p:nvPicPr>
        <p:blipFill>
          <a:blip r:embed="rId4">
            <a:alphaModFix/>
          </a:blip>
          <a:stretch>
            <a:fillRect/>
          </a:stretch>
        </p:blipFill>
        <p:spPr>
          <a:xfrm>
            <a:off x="4604800" y="3445050"/>
            <a:ext cx="4358225" cy="1403175"/>
          </a:xfrm>
          <a:prstGeom prst="rect">
            <a:avLst/>
          </a:prstGeom>
          <a:noFill/>
          <a:ln>
            <a:noFill/>
          </a:ln>
        </p:spPr>
      </p:pic>
      <p:pic>
        <p:nvPicPr>
          <p:cNvPr id="325" name="Google Shape;325;p39"/>
          <p:cNvPicPr preferRelativeResize="0"/>
          <p:nvPr/>
        </p:nvPicPr>
        <p:blipFill>
          <a:blip r:embed="rId5">
            <a:alphaModFix/>
          </a:blip>
          <a:stretch>
            <a:fillRect/>
          </a:stretch>
        </p:blipFill>
        <p:spPr>
          <a:xfrm>
            <a:off x="5617200" y="682350"/>
            <a:ext cx="3144751" cy="21207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40"/>
          <p:cNvSpPr txBox="1"/>
          <p:nvPr/>
        </p:nvSpPr>
        <p:spPr>
          <a:xfrm>
            <a:off x="1287600" y="237825"/>
            <a:ext cx="3696300" cy="2227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b="1" lang="en" sz="1800">
                <a:latin typeface="Roboto"/>
                <a:ea typeface="Roboto"/>
                <a:cs typeface="Roboto"/>
                <a:sym typeface="Roboto"/>
              </a:rPr>
              <a:t>Decision Tree:</a:t>
            </a:r>
            <a:endParaRPr b="1" sz="1800">
              <a:latin typeface="Roboto"/>
              <a:ea typeface="Roboto"/>
              <a:cs typeface="Roboto"/>
              <a:sym typeface="Roboto"/>
            </a:endParaRPr>
          </a:p>
          <a:p>
            <a:pPr indent="-304800" lvl="0" marL="457200" marR="447675" rtl="0" algn="just">
              <a:lnSpc>
                <a:spcPct val="115000"/>
              </a:lnSpc>
              <a:spcBef>
                <a:spcPts val="1200"/>
              </a:spcBef>
              <a:spcAft>
                <a:spcPts val="0"/>
              </a:spcAft>
              <a:buClr>
                <a:srgbClr val="292929"/>
              </a:buClr>
              <a:buSzPts val="1200"/>
              <a:buFont typeface="Times New Roman"/>
              <a:buChar char="●"/>
            </a:pPr>
            <a:r>
              <a:rPr lang="en" sz="1200">
                <a:solidFill>
                  <a:srgbClr val="292929"/>
                </a:solidFill>
                <a:latin typeface="Times New Roman"/>
                <a:ea typeface="Times New Roman"/>
                <a:cs typeface="Times New Roman"/>
                <a:sym typeface="Times New Roman"/>
              </a:rPr>
              <a:t>A</a:t>
            </a:r>
            <a:r>
              <a:rPr lang="en" sz="1200">
                <a:solidFill>
                  <a:srgbClr val="292929"/>
                </a:solidFill>
                <a:highlight>
                  <a:srgbClr val="FFFFFF"/>
                </a:highlight>
                <a:latin typeface="Times New Roman"/>
                <a:ea typeface="Times New Roman"/>
                <a:cs typeface="Times New Roman"/>
                <a:sym typeface="Times New Roman"/>
              </a:rPr>
              <a:t> decision tree is a tree where each node represents an attribute, each branch represents a rule, each leaf represents a categorical or continuous value.</a:t>
            </a:r>
            <a:endParaRPr sz="1200">
              <a:solidFill>
                <a:srgbClr val="292929"/>
              </a:solidFill>
              <a:highlight>
                <a:srgbClr val="FFFFFF"/>
              </a:highlight>
              <a:latin typeface="Times New Roman"/>
              <a:ea typeface="Times New Roman"/>
              <a:cs typeface="Times New Roman"/>
              <a:sym typeface="Times New Roman"/>
            </a:endParaRPr>
          </a:p>
          <a:p>
            <a:pPr indent="0" lvl="0" marL="457200" marR="447675" rtl="0" algn="just">
              <a:lnSpc>
                <a:spcPct val="115000"/>
              </a:lnSpc>
              <a:spcBef>
                <a:spcPts val="1200"/>
              </a:spcBef>
              <a:spcAft>
                <a:spcPts val="0"/>
              </a:spcAft>
              <a:buNone/>
            </a:pPr>
            <a:r>
              <a:t/>
            </a:r>
            <a:endParaRPr sz="1200">
              <a:solidFill>
                <a:srgbClr val="292929"/>
              </a:solidFill>
              <a:highlight>
                <a:srgbClr val="FFFFFF"/>
              </a:highlight>
              <a:latin typeface="Times New Roman"/>
              <a:ea typeface="Times New Roman"/>
              <a:cs typeface="Times New Roman"/>
              <a:sym typeface="Times New Roman"/>
            </a:endParaRPr>
          </a:p>
          <a:p>
            <a:pPr indent="0" lvl="0" marL="0" rtl="0" algn="l">
              <a:lnSpc>
                <a:spcPct val="115000"/>
              </a:lnSpc>
              <a:spcBef>
                <a:spcPts val="1200"/>
              </a:spcBef>
              <a:spcAft>
                <a:spcPts val="1200"/>
              </a:spcAft>
              <a:buNone/>
            </a:pPr>
            <a:r>
              <a:t/>
            </a:r>
            <a:endParaRPr sz="1300">
              <a:solidFill>
                <a:schemeClr val="lt1"/>
              </a:solidFill>
              <a:latin typeface="Lato"/>
              <a:ea typeface="Lato"/>
              <a:cs typeface="Lato"/>
              <a:sym typeface="Lato"/>
            </a:endParaRPr>
          </a:p>
        </p:txBody>
      </p:sp>
      <p:pic>
        <p:nvPicPr>
          <p:cNvPr id="331" name="Google Shape;331;p40"/>
          <p:cNvPicPr preferRelativeResize="0"/>
          <p:nvPr/>
        </p:nvPicPr>
        <p:blipFill>
          <a:blip r:embed="rId3">
            <a:alphaModFix/>
          </a:blip>
          <a:stretch>
            <a:fillRect/>
          </a:stretch>
        </p:blipFill>
        <p:spPr>
          <a:xfrm>
            <a:off x="1386050" y="3017075"/>
            <a:ext cx="2650600" cy="1913900"/>
          </a:xfrm>
          <a:prstGeom prst="rect">
            <a:avLst/>
          </a:prstGeom>
          <a:noFill/>
          <a:ln>
            <a:noFill/>
          </a:ln>
        </p:spPr>
      </p:pic>
      <p:pic>
        <p:nvPicPr>
          <p:cNvPr id="332" name="Google Shape;332;p40"/>
          <p:cNvPicPr preferRelativeResize="0"/>
          <p:nvPr/>
        </p:nvPicPr>
        <p:blipFill>
          <a:blip r:embed="rId4">
            <a:alphaModFix/>
          </a:blip>
          <a:stretch>
            <a:fillRect/>
          </a:stretch>
        </p:blipFill>
        <p:spPr>
          <a:xfrm>
            <a:off x="1322025" y="2040225"/>
            <a:ext cx="7689974" cy="906350"/>
          </a:xfrm>
          <a:prstGeom prst="rect">
            <a:avLst/>
          </a:prstGeom>
          <a:noFill/>
          <a:ln>
            <a:noFill/>
          </a:ln>
        </p:spPr>
      </p:pic>
      <p:pic>
        <p:nvPicPr>
          <p:cNvPr id="333" name="Google Shape;333;p40"/>
          <p:cNvPicPr preferRelativeResize="0"/>
          <p:nvPr/>
        </p:nvPicPr>
        <p:blipFill>
          <a:blip r:embed="rId5">
            <a:alphaModFix/>
          </a:blip>
          <a:stretch>
            <a:fillRect/>
          </a:stretch>
        </p:blipFill>
        <p:spPr>
          <a:xfrm>
            <a:off x="4310725" y="3372300"/>
            <a:ext cx="4347501" cy="1399725"/>
          </a:xfrm>
          <a:prstGeom prst="rect">
            <a:avLst/>
          </a:prstGeom>
          <a:noFill/>
          <a:ln>
            <a:noFill/>
          </a:ln>
        </p:spPr>
      </p:pic>
      <p:pic>
        <p:nvPicPr>
          <p:cNvPr id="334" name="Google Shape;334;p40"/>
          <p:cNvPicPr preferRelativeResize="0"/>
          <p:nvPr/>
        </p:nvPicPr>
        <p:blipFill>
          <a:blip r:embed="rId6">
            <a:alphaModFix/>
          </a:blip>
          <a:stretch>
            <a:fillRect/>
          </a:stretch>
        </p:blipFill>
        <p:spPr>
          <a:xfrm>
            <a:off x="5140950" y="415300"/>
            <a:ext cx="3738500" cy="15831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41"/>
          <p:cNvSpPr txBox="1"/>
          <p:nvPr/>
        </p:nvSpPr>
        <p:spPr>
          <a:xfrm>
            <a:off x="1025950" y="165750"/>
            <a:ext cx="4522500" cy="2829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b="1" lang="en" sz="1800">
                <a:latin typeface="Roboto"/>
                <a:ea typeface="Roboto"/>
                <a:cs typeface="Roboto"/>
                <a:sym typeface="Roboto"/>
              </a:rPr>
              <a:t>Random Forest</a:t>
            </a:r>
            <a:r>
              <a:rPr b="1" lang="en" sz="1800">
                <a:latin typeface="Roboto"/>
                <a:ea typeface="Roboto"/>
                <a:cs typeface="Roboto"/>
                <a:sym typeface="Roboto"/>
              </a:rPr>
              <a:t>:</a:t>
            </a:r>
            <a:endParaRPr b="1" sz="1800">
              <a:latin typeface="Roboto"/>
              <a:ea typeface="Roboto"/>
              <a:cs typeface="Roboto"/>
              <a:sym typeface="Roboto"/>
            </a:endParaRPr>
          </a:p>
          <a:p>
            <a:pPr indent="-311150" lvl="0" marL="457200" rtl="0" algn="l">
              <a:lnSpc>
                <a:spcPct val="115000"/>
              </a:lnSpc>
              <a:spcBef>
                <a:spcPts val="1200"/>
              </a:spcBef>
              <a:spcAft>
                <a:spcPts val="0"/>
              </a:spcAft>
              <a:buSzPts val="1300"/>
              <a:buFont typeface="Roboto"/>
              <a:buChar char="●"/>
            </a:pPr>
            <a:r>
              <a:rPr lang="en" sz="1300">
                <a:latin typeface="Roboto"/>
                <a:ea typeface="Roboto"/>
                <a:cs typeface="Roboto"/>
                <a:sym typeface="Roboto"/>
              </a:rPr>
              <a:t>Random forests or random decision forests are an ensemble learning method for regression, and other tasks that operates by constructing a multitude of decision trees at training time. </a:t>
            </a:r>
            <a:endParaRPr sz="1300">
              <a:latin typeface="Roboto"/>
              <a:ea typeface="Roboto"/>
              <a:cs typeface="Roboto"/>
              <a:sym typeface="Roboto"/>
            </a:endParaRPr>
          </a:p>
          <a:p>
            <a:pPr indent="-311150" lvl="0" marL="457200" rtl="0" algn="l">
              <a:lnSpc>
                <a:spcPct val="115000"/>
              </a:lnSpc>
              <a:spcBef>
                <a:spcPts val="0"/>
              </a:spcBef>
              <a:spcAft>
                <a:spcPts val="0"/>
              </a:spcAft>
              <a:buSzPts val="1300"/>
              <a:buFont typeface="Roboto"/>
              <a:buChar char="●"/>
            </a:pPr>
            <a:r>
              <a:rPr lang="en" sz="1300">
                <a:latin typeface="Roboto"/>
                <a:ea typeface="Roboto"/>
                <a:cs typeface="Roboto"/>
                <a:sym typeface="Roboto"/>
              </a:rPr>
              <a:t>For classification, the output of the random forest is the class selected by most trees.</a:t>
            </a:r>
            <a:endParaRPr sz="1300">
              <a:latin typeface="Roboto"/>
              <a:ea typeface="Roboto"/>
              <a:cs typeface="Roboto"/>
              <a:sym typeface="Roboto"/>
            </a:endParaRPr>
          </a:p>
          <a:p>
            <a:pPr indent="0" lvl="0" marL="457200" rtl="0" algn="l">
              <a:lnSpc>
                <a:spcPct val="115000"/>
              </a:lnSpc>
              <a:spcBef>
                <a:spcPts val="1200"/>
              </a:spcBef>
              <a:spcAft>
                <a:spcPts val="0"/>
              </a:spcAft>
              <a:buNone/>
            </a:pPr>
            <a:r>
              <a:t/>
            </a:r>
            <a:endParaRPr sz="1600">
              <a:latin typeface="Roboto"/>
              <a:ea typeface="Roboto"/>
              <a:cs typeface="Roboto"/>
              <a:sym typeface="Roboto"/>
            </a:endParaRPr>
          </a:p>
          <a:p>
            <a:pPr indent="0" lvl="0" marL="0" rtl="0" algn="l">
              <a:lnSpc>
                <a:spcPct val="115000"/>
              </a:lnSpc>
              <a:spcBef>
                <a:spcPts val="1200"/>
              </a:spcBef>
              <a:spcAft>
                <a:spcPts val="1200"/>
              </a:spcAft>
              <a:buNone/>
            </a:pPr>
            <a:r>
              <a:t/>
            </a:r>
            <a:endParaRPr sz="1300">
              <a:solidFill>
                <a:schemeClr val="lt1"/>
              </a:solidFill>
              <a:latin typeface="Lato"/>
              <a:ea typeface="Lato"/>
              <a:cs typeface="Lato"/>
              <a:sym typeface="Lato"/>
            </a:endParaRPr>
          </a:p>
        </p:txBody>
      </p:sp>
      <p:pic>
        <p:nvPicPr>
          <p:cNvPr id="340" name="Google Shape;340;p41"/>
          <p:cNvPicPr preferRelativeResize="0"/>
          <p:nvPr/>
        </p:nvPicPr>
        <p:blipFill>
          <a:blip r:embed="rId3">
            <a:alphaModFix/>
          </a:blip>
          <a:stretch>
            <a:fillRect/>
          </a:stretch>
        </p:blipFill>
        <p:spPr>
          <a:xfrm>
            <a:off x="1322025" y="2438175"/>
            <a:ext cx="6535849" cy="534100"/>
          </a:xfrm>
          <a:prstGeom prst="rect">
            <a:avLst/>
          </a:prstGeom>
          <a:noFill/>
          <a:ln>
            <a:noFill/>
          </a:ln>
        </p:spPr>
      </p:pic>
      <p:pic>
        <p:nvPicPr>
          <p:cNvPr id="341" name="Google Shape;341;p41"/>
          <p:cNvPicPr preferRelativeResize="0"/>
          <p:nvPr/>
        </p:nvPicPr>
        <p:blipFill>
          <a:blip r:embed="rId4">
            <a:alphaModFix/>
          </a:blip>
          <a:stretch>
            <a:fillRect/>
          </a:stretch>
        </p:blipFill>
        <p:spPr>
          <a:xfrm>
            <a:off x="1322025" y="2972275"/>
            <a:ext cx="5631227" cy="225125"/>
          </a:xfrm>
          <a:prstGeom prst="rect">
            <a:avLst/>
          </a:prstGeom>
          <a:noFill/>
          <a:ln>
            <a:noFill/>
          </a:ln>
        </p:spPr>
      </p:pic>
      <p:pic>
        <p:nvPicPr>
          <p:cNvPr id="342" name="Google Shape;342;p41"/>
          <p:cNvPicPr preferRelativeResize="0"/>
          <p:nvPr/>
        </p:nvPicPr>
        <p:blipFill>
          <a:blip r:embed="rId5">
            <a:alphaModFix/>
          </a:blip>
          <a:stretch>
            <a:fillRect/>
          </a:stretch>
        </p:blipFill>
        <p:spPr>
          <a:xfrm>
            <a:off x="1322025" y="3250650"/>
            <a:ext cx="2370550" cy="1757000"/>
          </a:xfrm>
          <a:prstGeom prst="rect">
            <a:avLst/>
          </a:prstGeom>
          <a:noFill/>
          <a:ln>
            <a:noFill/>
          </a:ln>
        </p:spPr>
      </p:pic>
      <p:pic>
        <p:nvPicPr>
          <p:cNvPr id="343" name="Google Shape;343;p41"/>
          <p:cNvPicPr preferRelativeResize="0"/>
          <p:nvPr/>
        </p:nvPicPr>
        <p:blipFill>
          <a:blip r:embed="rId6">
            <a:alphaModFix/>
          </a:blip>
          <a:stretch>
            <a:fillRect/>
          </a:stretch>
        </p:blipFill>
        <p:spPr>
          <a:xfrm>
            <a:off x="4255725" y="3482659"/>
            <a:ext cx="4488225" cy="1365566"/>
          </a:xfrm>
          <a:prstGeom prst="rect">
            <a:avLst/>
          </a:prstGeom>
          <a:noFill/>
          <a:ln>
            <a:noFill/>
          </a:ln>
        </p:spPr>
      </p:pic>
      <p:pic>
        <p:nvPicPr>
          <p:cNvPr id="344" name="Google Shape;344;p41"/>
          <p:cNvPicPr preferRelativeResize="0"/>
          <p:nvPr/>
        </p:nvPicPr>
        <p:blipFill>
          <a:blip r:embed="rId7">
            <a:alphaModFix/>
          </a:blip>
          <a:stretch>
            <a:fillRect/>
          </a:stretch>
        </p:blipFill>
        <p:spPr>
          <a:xfrm>
            <a:off x="5396050" y="359450"/>
            <a:ext cx="3671749" cy="2000947"/>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1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148" name="Google Shape;148;p15"/>
          <p:cNvSpPr txBox="1"/>
          <p:nvPr>
            <p:ph idx="1" type="body"/>
          </p:nvPr>
        </p:nvSpPr>
        <p:spPr>
          <a:xfrm>
            <a:off x="1297500" y="1175075"/>
            <a:ext cx="7038900" cy="2911200"/>
          </a:xfrm>
          <a:prstGeom prst="rect">
            <a:avLst/>
          </a:prstGeom>
        </p:spPr>
        <p:txBody>
          <a:bodyPr anchorCtr="0" anchor="t" bIns="91425" lIns="91425" spcFirstLastPara="1" rIns="91425" wrap="square" tIns="91425">
            <a:normAutofit/>
          </a:bodyPr>
          <a:lstStyle/>
          <a:p>
            <a:pPr indent="-317500" lvl="0" marL="457200" rtl="0" algn="l">
              <a:spcBef>
                <a:spcPts val="1200"/>
              </a:spcBef>
              <a:spcAft>
                <a:spcPts val="0"/>
              </a:spcAft>
              <a:buClr>
                <a:schemeClr val="dk1"/>
              </a:buClr>
              <a:buSzPts val="1400"/>
              <a:buFont typeface="Times New Roman"/>
              <a:buChar char="●"/>
            </a:pPr>
            <a:r>
              <a:rPr lang="en" sz="1400">
                <a:solidFill>
                  <a:schemeClr val="dk1"/>
                </a:solidFill>
                <a:highlight>
                  <a:schemeClr val="lt1"/>
                </a:highlight>
                <a:latin typeface="Roboto"/>
                <a:ea typeface="Roboto"/>
                <a:cs typeface="Roboto"/>
                <a:sym typeface="Roboto"/>
              </a:rPr>
              <a:t>Human–computer interaction is research in the design and the use of computer technology, which focuses on the interfaces between people and computers.</a:t>
            </a:r>
            <a:r>
              <a:rPr lang="en" sz="1400">
                <a:solidFill>
                  <a:schemeClr val="dk1"/>
                </a:solidFill>
                <a:highlight>
                  <a:schemeClr val="lt1"/>
                </a:highlight>
                <a:latin typeface="Roboto"/>
                <a:ea typeface="Roboto"/>
                <a:cs typeface="Roboto"/>
                <a:sym typeface="Roboto"/>
              </a:rPr>
              <a:t> </a:t>
            </a:r>
            <a:endParaRPr sz="1400">
              <a:solidFill>
                <a:schemeClr val="dk1"/>
              </a:solidFill>
              <a:highlight>
                <a:schemeClr val="lt1"/>
              </a:highlight>
              <a:latin typeface="Roboto"/>
              <a:ea typeface="Roboto"/>
              <a:cs typeface="Roboto"/>
              <a:sym typeface="Roboto"/>
            </a:endParaRPr>
          </a:p>
          <a:p>
            <a:pPr indent="-317500" lvl="0" marL="457200" rtl="0" algn="l">
              <a:spcBef>
                <a:spcPts val="0"/>
              </a:spcBef>
              <a:spcAft>
                <a:spcPts val="0"/>
              </a:spcAft>
              <a:buClr>
                <a:schemeClr val="dk1"/>
              </a:buClr>
              <a:buSzPts val="1400"/>
              <a:buFont typeface="Roboto"/>
              <a:buChar char="●"/>
            </a:pPr>
            <a:r>
              <a:rPr lang="en" sz="1400">
                <a:solidFill>
                  <a:schemeClr val="dk1"/>
                </a:solidFill>
                <a:highlight>
                  <a:schemeClr val="lt1"/>
                </a:highlight>
                <a:latin typeface="Roboto"/>
                <a:ea typeface="Roboto"/>
                <a:cs typeface="Roboto"/>
                <a:sym typeface="Roboto"/>
              </a:rPr>
              <a:t>Machine learning is the field I was always </a:t>
            </a:r>
            <a:r>
              <a:rPr lang="en" sz="1400">
                <a:solidFill>
                  <a:schemeClr val="dk1"/>
                </a:solidFill>
                <a:highlight>
                  <a:schemeClr val="lt1"/>
                </a:highlight>
                <a:latin typeface="Roboto"/>
                <a:ea typeface="Roboto"/>
                <a:cs typeface="Roboto"/>
                <a:sym typeface="Roboto"/>
              </a:rPr>
              <a:t>interested</a:t>
            </a:r>
            <a:r>
              <a:rPr lang="en" sz="1400">
                <a:solidFill>
                  <a:schemeClr val="dk1"/>
                </a:solidFill>
                <a:highlight>
                  <a:schemeClr val="lt1"/>
                </a:highlight>
                <a:latin typeface="Roboto"/>
                <a:ea typeface="Roboto"/>
                <a:cs typeface="Roboto"/>
                <a:sym typeface="Roboto"/>
              </a:rPr>
              <a:t> in.</a:t>
            </a:r>
            <a:endParaRPr sz="1400">
              <a:solidFill>
                <a:schemeClr val="dk1"/>
              </a:solidFill>
              <a:highlight>
                <a:schemeClr val="lt1"/>
              </a:highlight>
              <a:latin typeface="Roboto"/>
              <a:ea typeface="Roboto"/>
              <a:cs typeface="Roboto"/>
              <a:sym typeface="Roboto"/>
            </a:endParaRPr>
          </a:p>
          <a:p>
            <a:pPr indent="0" lvl="0" marL="457200" rtl="0" algn="l">
              <a:spcBef>
                <a:spcPts val="1200"/>
              </a:spcBef>
              <a:spcAft>
                <a:spcPts val="0"/>
              </a:spcAft>
              <a:buNone/>
            </a:pPr>
            <a:r>
              <a:t/>
            </a:r>
            <a:endParaRPr sz="1400">
              <a:solidFill>
                <a:schemeClr val="dk1"/>
              </a:solidFill>
              <a:highlight>
                <a:schemeClr val="lt1"/>
              </a:highlight>
              <a:latin typeface="Times New Roman"/>
              <a:ea typeface="Times New Roman"/>
              <a:cs typeface="Times New Roman"/>
              <a:sym typeface="Times New Roman"/>
            </a:endParaRPr>
          </a:p>
          <a:p>
            <a:pPr indent="0" lvl="0" marL="0" rtl="0" algn="l">
              <a:spcBef>
                <a:spcPts val="1200"/>
              </a:spcBef>
              <a:spcAft>
                <a:spcPts val="0"/>
              </a:spcAft>
              <a:buNone/>
            </a:pPr>
            <a:r>
              <a:t/>
            </a:r>
            <a:endParaRPr sz="1400">
              <a:solidFill>
                <a:schemeClr val="dk1"/>
              </a:solidFill>
              <a:highlight>
                <a:schemeClr val="lt1"/>
              </a:highlight>
              <a:latin typeface="Times New Roman"/>
              <a:ea typeface="Times New Roman"/>
              <a:cs typeface="Times New Roman"/>
              <a:sym typeface="Times New Roman"/>
            </a:endParaRPr>
          </a:p>
          <a:p>
            <a:pPr indent="0" lvl="0" marL="0" rtl="0" algn="l">
              <a:spcBef>
                <a:spcPts val="1200"/>
              </a:spcBef>
              <a:spcAft>
                <a:spcPts val="1200"/>
              </a:spcAft>
              <a:buNone/>
            </a:pPr>
            <a:r>
              <a:t/>
            </a:r>
            <a:endParaRPr sz="1400">
              <a:solidFill>
                <a:schemeClr val="dk1"/>
              </a:solidFill>
              <a:highlight>
                <a:schemeClr val="lt1"/>
              </a:highlight>
            </a:endParaRPr>
          </a:p>
        </p:txBody>
      </p:sp>
      <p:sp>
        <p:nvSpPr>
          <p:cNvPr id="149" name="Google Shape;149;p15"/>
          <p:cNvSpPr txBox="1"/>
          <p:nvPr>
            <p:ph type="title"/>
          </p:nvPr>
        </p:nvSpPr>
        <p:spPr>
          <a:xfrm>
            <a:off x="1297500" y="334200"/>
            <a:ext cx="7038900" cy="914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rgbClr val="000000"/>
              </a:buClr>
              <a:buSzPts val="990"/>
              <a:buFont typeface="Arial"/>
              <a:buNone/>
            </a:pPr>
            <a:r>
              <a:rPr lang="en" sz="4200">
                <a:solidFill>
                  <a:srgbClr val="0C4E68"/>
                </a:solidFill>
                <a:latin typeface="Roboto"/>
                <a:ea typeface="Roboto"/>
                <a:cs typeface="Roboto"/>
                <a:sym typeface="Roboto"/>
              </a:rPr>
              <a:t>Motivation</a:t>
            </a:r>
            <a:endParaRPr sz="4800">
              <a:solidFill>
                <a:schemeClr val="dk1"/>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42"/>
          <p:cNvSpPr txBox="1"/>
          <p:nvPr/>
        </p:nvSpPr>
        <p:spPr>
          <a:xfrm>
            <a:off x="1315150" y="378138"/>
            <a:ext cx="4302300" cy="2462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b="1" lang="en" sz="1500">
                <a:latin typeface="Roboto"/>
                <a:ea typeface="Roboto"/>
                <a:cs typeface="Roboto"/>
                <a:sym typeface="Roboto"/>
              </a:rPr>
              <a:t>Bagging:</a:t>
            </a:r>
            <a:endParaRPr b="1" sz="1300">
              <a:latin typeface="Roboto"/>
              <a:ea typeface="Roboto"/>
              <a:cs typeface="Roboto"/>
              <a:sym typeface="Roboto"/>
            </a:endParaRPr>
          </a:p>
          <a:p>
            <a:pPr indent="-292100" lvl="0" marL="457200" marR="447675" rtl="0" algn="just">
              <a:lnSpc>
                <a:spcPct val="115000"/>
              </a:lnSpc>
              <a:spcBef>
                <a:spcPts val="1200"/>
              </a:spcBef>
              <a:spcAft>
                <a:spcPts val="0"/>
              </a:spcAft>
              <a:buClr>
                <a:srgbClr val="292929"/>
              </a:buClr>
              <a:buSzPts val="1000"/>
              <a:buFont typeface="Roboto"/>
              <a:buChar char="●"/>
            </a:pPr>
            <a:r>
              <a:rPr lang="en" sz="1000">
                <a:solidFill>
                  <a:srgbClr val="292929"/>
                </a:solidFill>
                <a:highlight>
                  <a:srgbClr val="FFFFFF"/>
                </a:highlight>
                <a:latin typeface="Roboto"/>
                <a:ea typeface="Roboto"/>
                <a:cs typeface="Roboto"/>
                <a:sym typeface="Roboto"/>
              </a:rPr>
              <a:t>Bagging is one of the most important techniques which is also called bootstrap aggregating which sits over the majority of the most voting principle. </a:t>
            </a:r>
            <a:endParaRPr sz="800">
              <a:solidFill>
                <a:srgbClr val="292929"/>
              </a:solidFill>
              <a:highlight>
                <a:srgbClr val="FFFFFF"/>
              </a:highlight>
              <a:latin typeface="Roboto"/>
              <a:ea typeface="Roboto"/>
              <a:cs typeface="Roboto"/>
              <a:sym typeface="Roboto"/>
            </a:endParaRPr>
          </a:p>
          <a:p>
            <a:pPr indent="-279400" lvl="0" marL="457200" marR="447675" rtl="0" algn="l">
              <a:lnSpc>
                <a:spcPct val="115000"/>
              </a:lnSpc>
              <a:spcBef>
                <a:spcPts val="0"/>
              </a:spcBef>
              <a:spcAft>
                <a:spcPts val="0"/>
              </a:spcAft>
              <a:buClr>
                <a:srgbClr val="292929"/>
              </a:buClr>
              <a:buSzPts val="800"/>
              <a:buFont typeface="Roboto"/>
              <a:buChar char="●"/>
            </a:pPr>
            <a:r>
              <a:rPr lang="en" sz="1100">
                <a:solidFill>
                  <a:srgbClr val="292929"/>
                </a:solidFill>
                <a:highlight>
                  <a:srgbClr val="FFFFFF"/>
                </a:highlight>
                <a:latin typeface="Roboto"/>
                <a:ea typeface="Roboto"/>
                <a:cs typeface="Roboto"/>
                <a:sym typeface="Roboto"/>
              </a:rPr>
              <a:t>Bagging is an ensemble technique mainly used to reduce the variance of our predictions by combining the result of multiple classifiers modelled on different sub-samples of the same data set.</a:t>
            </a:r>
            <a:endParaRPr sz="800">
              <a:solidFill>
                <a:srgbClr val="292929"/>
              </a:solidFill>
              <a:highlight>
                <a:srgbClr val="FFFFFF"/>
              </a:highlight>
              <a:latin typeface="Roboto"/>
              <a:ea typeface="Roboto"/>
              <a:cs typeface="Roboto"/>
              <a:sym typeface="Roboto"/>
            </a:endParaRPr>
          </a:p>
          <a:p>
            <a:pPr indent="0" lvl="0" marL="0" rtl="0" algn="l">
              <a:lnSpc>
                <a:spcPct val="115000"/>
              </a:lnSpc>
              <a:spcBef>
                <a:spcPts val="1200"/>
              </a:spcBef>
              <a:spcAft>
                <a:spcPts val="1200"/>
              </a:spcAft>
              <a:buNone/>
            </a:pPr>
            <a:r>
              <a:t/>
            </a:r>
            <a:endParaRPr sz="1300">
              <a:solidFill>
                <a:schemeClr val="lt1"/>
              </a:solidFill>
              <a:latin typeface="Lato"/>
              <a:ea typeface="Lato"/>
              <a:cs typeface="Lato"/>
              <a:sym typeface="Lato"/>
            </a:endParaRPr>
          </a:p>
        </p:txBody>
      </p:sp>
      <p:pic>
        <p:nvPicPr>
          <p:cNvPr id="350" name="Google Shape;350;p42"/>
          <p:cNvPicPr preferRelativeResize="0"/>
          <p:nvPr/>
        </p:nvPicPr>
        <p:blipFill>
          <a:blip r:embed="rId3">
            <a:alphaModFix/>
          </a:blip>
          <a:stretch>
            <a:fillRect/>
          </a:stretch>
        </p:blipFill>
        <p:spPr>
          <a:xfrm>
            <a:off x="3910800" y="3371374"/>
            <a:ext cx="5004600" cy="1522675"/>
          </a:xfrm>
          <a:prstGeom prst="rect">
            <a:avLst/>
          </a:prstGeom>
          <a:noFill/>
          <a:ln>
            <a:noFill/>
          </a:ln>
        </p:spPr>
      </p:pic>
      <p:pic>
        <p:nvPicPr>
          <p:cNvPr id="351" name="Google Shape;351;p42"/>
          <p:cNvPicPr preferRelativeResize="0"/>
          <p:nvPr/>
        </p:nvPicPr>
        <p:blipFill>
          <a:blip r:embed="rId4">
            <a:alphaModFix/>
          </a:blip>
          <a:stretch>
            <a:fillRect/>
          </a:stretch>
        </p:blipFill>
        <p:spPr>
          <a:xfrm>
            <a:off x="1193350" y="3187775"/>
            <a:ext cx="2426150" cy="1798200"/>
          </a:xfrm>
          <a:prstGeom prst="rect">
            <a:avLst/>
          </a:prstGeom>
          <a:noFill/>
          <a:ln>
            <a:noFill/>
          </a:ln>
        </p:spPr>
      </p:pic>
      <p:pic>
        <p:nvPicPr>
          <p:cNvPr id="352" name="Google Shape;352;p42"/>
          <p:cNvPicPr preferRelativeResize="0"/>
          <p:nvPr/>
        </p:nvPicPr>
        <p:blipFill>
          <a:blip r:embed="rId5">
            <a:alphaModFix/>
          </a:blip>
          <a:stretch>
            <a:fillRect/>
          </a:stretch>
        </p:blipFill>
        <p:spPr>
          <a:xfrm>
            <a:off x="5684050" y="533400"/>
            <a:ext cx="3111300" cy="26093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43"/>
          <p:cNvSpPr txBox="1"/>
          <p:nvPr/>
        </p:nvSpPr>
        <p:spPr>
          <a:xfrm>
            <a:off x="1025975" y="457288"/>
            <a:ext cx="4832400" cy="2551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b="1" lang="en" sz="1800">
                <a:latin typeface="Roboto"/>
                <a:ea typeface="Roboto"/>
                <a:cs typeface="Roboto"/>
                <a:sym typeface="Roboto"/>
              </a:rPr>
              <a:t>Boosting</a:t>
            </a:r>
            <a:r>
              <a:rPr b="1" lang="en" sz="1800">
                <a:latin typeface="Roboto"/>
                <a:ea typeface="Roboto"/>
                <a:cs typeface="Roboto"/>
                <a:sym typeface="Roboto"/>
              </a:rPr>
              <a:t>:</a:t>
            </a:r>
            <a:endParaRPr b="1" sz="1800">
              <a:latin typeface="Roboto"/>
              <a:ea typeface="Roboto"/>
              <a:cs typeface="Roboto"/>
              <a:sym typeface="Roboto"/>
            </a:endParaRPr>
          </a:p>
          <a:p>
            <a:pPr indent="-311150" lvl="0" marL="457200" marR="447675" rtl="0" algn="just">
              <a:lnSpc>
                <a:spcPct val="115000"/>
              </a:lnSpc>
              <a:spcBef>
                <a:spcPts val="1200"/>
              </a:spcBef>
              <a:spcAft>
                <a:spcPts val="0"/>
              </a:spcAft>
              <a:buSzPts val="1300"/>
              <a:buFont typeface="Roboto"/>
              <a:buChar char="●"/>
            </a:pPr>
            <a:r>
              <a:rPr lang="en" sz="1200">
                <a:solidFill>
                  <a:srgbClr val="292929"/>
                </a:solidFill>
                <a:highlight>
                  <a:srgbClr val="FFFFFF"/>
                </a:highlight>
                <a:latin typeface="Roboto"/>
                <a:ea typeface="Roboto"/>
                <a:cs typeface="Roboto"/>
                <a:sym typeface="Roboto"/>
              </a:rPr>
              <a:t>Here with huge effort different also ensembled methods has been implemented which is augmenting the performance of already existing models. </a:t>
            </a:r>
            <a:endParaRPr sz="1200">
              <a:solidFill>
                <a:srgbClr val="292929"/>
              </a:solidFill>
              <a:highlight>
                <a:srgbClr val="FFFFFF"/>
              </a:highlight>
              <a:latin typeface="Roboto"/>
              <a:ea typeface="Roboto"/>
              <a:cs typeface="Roboto"/>
              <a:sym typeface="Roboto"/>
            </a:endParaRPr>
          </a:p>
          <a:p>
            <a:pPr indent="-311150" lvl="0" marL="457200" marR="447675" rtl="0" algn="just">
              <a:lnSpc>
                <a:spcPct val="115000"/>
              </a:lnSpc>
              <a:spcBef>
                <a:spcPts val="0"/>
              </a:spcBef>
              <a:spcAft>
                <a:spcPts val="0"/>
              </a:spcAft>
              <a:buSzPts val="1300"/>
              <a:buFont typeface="Roboto"/>
              <a:buChar char="●"/>
            </a:pPr>
            <a:r>
              <a:rPr lang="en" sz="1200">
                <a:solidFill>
                  <a:srgbClr val="292929"/>
                </a:solidFill>
                <a:highlight>
                  <a:srgbClr val="FFFFFF"/>
                </a:highlight>
                <a:latin typeface="Roboto"/>
                <a:ea typeface="Roboto"/>
                <a:cs typeface="Roboto"/>
                <a:sym typeface="Roboto"/>
              </a:rPr>
              <a:t>Boosting is also said to be one of the most effective and most commonly used as an  ensemble classifier. </a:t>
            </a:r>
            <a:endParaRPr sz="1200">
              <a:solidFill>
                <a:srgbClr val="292929"/>
              </a:solidFill>
              <a:highlight>
                <a:srgbClr val="FFFFFF"/>
              </a:highlight>
              <a:latin typeface="Roboto"/>
              <a:ea typeface="Roboto"/>
              <a:cs typeface="Roboto"/>
              <a:sym typeface="Roboto"/>
            </a:endParaRPr>
          </a:p>
          <a:p>
            <a:pPr indent="-311150" lvl="0" marL="457200" marR="447675" rtl="0" algn="just">
              <a:lnSpc>
                <a:spcPct val="115000"/>
              </a:lnSpc>
              <a:spcBef>
                <a:spcPts val="0"/>
              </a:spcBef>
              <a:spcAft>
                <a:spcPts val="0"/>
              </a:spcAft>
              <a:buSzPts val="1300"/>
              <a:buFont typeface="Roboto"/>
              <a:buChar char="●"/>
            </a:pPr>
            <a:r>
              <a:rPr lang="en" sz="1200">
                <a:solidFill>
                  <a:srgbClr val="292929"/>
                </a:solidFill>
                <a:highlight>
                  <a:srgbClr val="FFFFFF"/>
                </a:highlight>
                <a:latin typeface="Roboto"/>
                <a:ea typeface="Roboto"/>
                <a:cs typeface="Roboto"/>
                <a:sym typeface="Roboto"/>
              </a:rPr>
              <a:t>The most important  motive which is  for boosting can also be said to reduce biases in the model.</a:t>
            </a:r>
            <a:endParaRPr b="1" sz="1300">
              <a:latin typeface="Roboto"/>
              <a:ea typeface="Roboto"/>
              <a:cs typeface="Roboto"/>
              <a:sym typeface="Roboto"/>
            </a:endParaRPr>
          </a:p>
          <a:p>
            <a:pPr indent="0" lvl="0" marL="0" rtl="0" algn="l">
              <a:lnSpc>
                <a:spcPct val="115000"/>
              </a:lnSpc>
              <a:spcBef>
                <a:spcPts val="1200"/>
              </a:spcBef>
              <a:spcAft>
                <a:spcPts val="1200"/>
              </a:spcAft>
              <a:buNone/>
            </a:pPr>
            <a:r>
              <a:t/>
            </a:r>
            <a:endParaRPr sz="1300">
              <a:solidFill>
                <a:schemeClr val="lt1"/>
              </a:solidFill>
              <a:latin typeface="Lato"/>
              <a:ea typeface="Lato"/>
              <a:cs typeface="Lato"/>
              <a:sym typeface="Lato"/>
            </a:endParaRPr>
          </a:p>
        </p:txBody>
      </p:sp>
      <p:pic>
        <p:nvPicPr>
          <p:cNvPr id="358" name="Google Shape;358;p43"/>
          <p:cNvPicPr preferRelativeResize="0"/>
          <p:nvPr/>
        </p:nvPicPr>
        <p:blipFill>
          <a:blip r:embed="rId3">
            <a:alphaModFix/>
          </a:blip>
          <a:stretch>
            <a:fillRect/>
          </a:stretch>
        </p:blipFill>
        <p:spPr>
          <a:xfrm>
            <a:off x="4225400" y="3155650"/>
            <a:ext cx="4461400" cy="1357400"/>
          </a:xfrm>
          <a:prstGeom prst="rect">
            <a:avLst/>
          </a:prstGeom>
          <a:noFill/>
          <a:ln>
            <a:noFill/>
          </a:ln>
        </p:spPr>
      </p:pic>
      <p:pic>
        <p:nvPicPr>
          <p:cNvPr id="359" name="Google Shape;359;p43"/>
          <p:cNvPicPr preferRelativeResize="0"/>
          <p:nvPr/>
        </p:nvPicPr>
        <p:blipFill>
          <a:blip r:embed="rId4">
            <a:alphaModFix/>
          </a:blip>
          <a:stretch>
            <a:fillRect/>
          </a:stretch>
        </p:blipFill>
        <p:spPr>
          <a:xfrm>
            <a:off x="1346100" y="2834550"/>
            <a:ext cx="2498300" cy="1851675"/>
          </a:xfrm>
          <a:prstGeom prst="rect">
            <a:avLst/>
          </a:prstGeom>
          <a:noFill/>
          <a:ln>
            <a:noFill/>
          </a:ln>
        </p:spPr>
      </p:pic>
      <p:pic>
        <p:nvPicPr>
          <p:cNvPr id="360" name="Google Shape;360;p43"/>
          <p:cNvPicPr preferRelativeResize="0"/>
          <p:nvPr/>
        </p:nvPicPr>
        <p:blipFill>
          <a:blip r:embed="rId5">
            <a:alphaModFix/>
          </a:blip>
          <a:stretch>
            <a:fillRect/>
          </a:stretch>
        </p:blipFill>
        <p:spPr>
          <a:xfrm>
            <a:off x="5489700" y="756625"/>
            <a:ext cx="3562600" cy="20396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44"/>
          <p:cNvSpPr txBox="1"/>
          <p:nvPr>
            <p:ph type="title"/>
          </p:nvPr>
        </p:nvSpPr>
        <p:spPr>
          <a:xfrm>
            <a:off x="1297500" y="393750"/>
            <a:ext cx="7038900" cy="914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sz="4000">
                <a:solidFill>
                  <a:srgbClr val="0C4E68"/>
                </a:solidFill>
                <a:latin typeface="Roboto"/>
                <a:ea typeface="Roboto"/>
                <a:cs typeface="Roboto"/>
                <a:sym typeface="Roboto"/>
              </a:rPr>
              <a:t>RESULT</a:t>
            </a:r>
            <a:endParaRPr sz="4000">
              <a:solidFill>
                <a:srgbClr val="0C4E68"/>
              </a:solidFill>
              <a:latin typeface="Roboto"/>
              <a:ea typeface="Roboto"/>
              <a:cs typeface="Roboto"/>
              <a:sym typeface="Roboto"/>
            </a:endParaRPr>
          </a:p>
        </p:txBody>
      </p:sp>
      <p:sp>
        <p:nvSpPr>
          <p:cNvPr id="366" name="Google Shape;366;p44"/>
          <p:cNvSpPr txBox="1"/>
          <p:nvPr>
            <p:ph idx="1" type="body"/>
          </p:nvPr>
        </p:nvSpPr>
        <p:spPr>
          <a:xfrm>
            <a:off x="975600" y="1307850"/>
            <a:ext cx="3672600" cy="3409800"/>
          </a:xfrm>
          <a:prstGeom prst="rect">
            <a:avLst/>
          </a:prstGeom>
        </p:spPr>
        <p:txBody>
          <a:bodyPr anchorCtr="0" anchor="t" bIns="91425" lIns="91425" spcFirstLastPara="1" rIns="91425" wrap="square" tIns="91425">
            <a:normAutofit fontScale="92500" lnSpcReduction="10000"/>
          </a:bodyPr>
          <a:lstStyle/>
          <a:p>
            <a:pPr indent="0" lvl="0" marL="0" marR="447675" rtl="0" algn="just">
              <a:spcBef>
                <a:spcPts val="1200"/>
              </a:spcBef>
              <a:spcAft>
                <a:spcPts val="0"/>
              </a:spcAft>
              <a:buNone/>
            </a:pPr>
            <a:r>
              <a:rPr lang="en" sz="1200">
                <a:solidFill>
                  <a:srgbClr val="292929"/>
                </a:solidFill>
                <a:highlight>
                  <a:srgbClr val="FFFFFF"/>
                </a:highlight>
                <a:latin typeface="Roboto"/>
                <a:ea typeface="Roboto"/>
                <a:cs typeface="Roboto"/>
                <a:sym typeface="Roboto"/>
              </a:rPr>
              <a:t>Machine learning models have been constructed using Python and Scikit-learn [5] for validating all predictions and identifying whether or not a person requires therapy. </a:t>
            </a:r>
            <a:endParaRPr sz="1200">
              <a:solidFill>
                <a:srgbClr val="222222"/>
              </a:solidFill>
              <a:highlight>
                <a:srgbClr val="FFFFFF"/>
              </a:highlight>
              <a:latin typeface="Roboto"/>
              <a:ea typeface="Roboto"/>
              <a:cs typeface="Roboto"/>
              <a:sym typeface="Roboto"/>
            </a:endParaRPr>
          </a:p>
          <a:p>
            <a:pPr indent="-304958" lvl="0" marL="457200" marR="390525" rtl="0" algn="l">
              <a:spcBef>
                <a:spcPts val="1200"/>
              </a:spcBef>
              <a:spcAft>
                <a:spcPts val="0"/>
              </a:spcAft>
              <a:buClr>
                <a:srgbClr val="000000"/>
              </a:buClr>
              <a:buSzPct val="108333"/>
              <a:buFont typeface="Roboto"/>
              <a:buChar char="●"/>
            </a:pPr>
            <a:r>
              <a:rPr lang="en" sz="1200">
                <a:solidFill>
                  <a:srgbClr val="222222"/>
                </a:solidFill>
                <a:highlight>
                  <a:srgbClr val="FFFFFF"/>
                </a:highlight>
                <a:latin typeface="Roboto"/>
                <a:ea typeface="Roboto"/>
                <a:cs typeface="Roboto"/>
                <a:sym typeface="Roboto"/>
              </a:rPr>
              <a:t>Logistic Regression, with the maximum classification accuracy of 72 %.</a:t>
            </a:r>
            <a:endParaRPr sz="1200">
              <a:solidFill>
                <a:srgbClr val="222222"/>
              </a:solidFill>
              <a:highlight>
                <a:srgbClr val="FFFFFF"/>
              </a:highlight>
              <a:latin typeface="Roboto"/>
              <a:ea typeface="Roboto"/>
              <a:cs typeface="Roboto"/>
              <a:sym typeface="Roboto"/>
            </a:endParaRPr>
          </a:p>
          <a:p>
            <a:pPr indent="-299085" lvl="0" marL="457200" marR="390525" rtl="0" algn="just">
              <a:spcBef>
                <a:spcPts val="0"/>
              </a:spcBef>
              <a:spcAft>
                <a:spcPts val="0"/>
              </a:spcAft>
              <a:buClr>
                <a:srgbClr val="222222"/>
              </a:buClr>
              <a:buSzPct val="100000"/>
              <a:buFont typeface="Roboto"/>
              <a:buChar char="●"/>
            </a:pPr>
            <a:r>
              <a:rPr lang="en" sz="1200">
                <a:solidFill>
                  <a:srgbClr val="222222"/>
                </a:solidFill>
                <a:highlight>
                  <a:srgbClr val="FFFFFF"/>
                </a:highlight>
                <a:latin typeface="Roboto"/>
                <a:ea typeface="Roboto"/>
                <a:cs typeface="Roboto"/>
                <a:sym typeface="Roboto"/>
              </a:rPr>
              <a:t>The lowest accuracy of 54 % for bagging and decision tree.</a:t>
            </a:r>
            <a:endParaRPr sz="1200">
              <a:solidFill>
                <a:srgbClr val="222222"/>
              </a:solidFill>
              <a:highlight>
                <a:srgbClr val="FFFFFF"/>
              </a:highlight>
              <a:latin typeface="Roboto"/>
              <a:ea typeface="Roboto"/>
              <a:cs typeface="Roboto"/>
              <a:sym typeface="Roboto"/>
            </a:endParaRPr>
          </a:p>
          <a:p>
            <a:pPr indent="-299085" lvl="0" marL="457200" marR="447675" rtl="0" algn="just">
              <a:spcBef>
                <a:spcPts val="0"/>
              </a:spcBef>
              <a:spcAft>
                <a:spcPts val="0"/>
              </a:spcAft>
              <a:buClr>
                <a:srgbClr val="222222"/>
              </a:buClr>
              <a:buSzPct val="100000"/>
              <a:buFont typeface="Roboto"/>
              <a:buChar char="●"/>
            </a:pPr>
            <a:r>
              <a:rPr lang="en" sz="1200">
                <a:solidFill>
                  <a:srgbClr val="222222"/>
                </a:solidFill>
                <a:highlight>
                  <a:srgbClr val="FFFFFF"/>
                </a:highlight>
                <a:latin typeface="Roboto"/>
                <a:ea typeface="Roboto"/>
                <a:cs typeface="Roboto"/>
                <a:sym typeface="Roboto"/>
              </a:rPr>
              <a:t>KNN, Random Forest classifier and the Boosting all share the same classification accuracy.</a:t>
            </a:r>
            <a:endParaRPr sz="1200">
              <a:solidFill>
                <a:srgbClr val="222222"/>
              </a:solidFill>
              <a:highlight>
                <a:srgbClr val="FFFFFF"/>
              </a:highlight>
              <a:latin typeface="Roboto"/>
              <a:ea typeface="Roboto"/>
              <a:cs typeface="Roboto"/>
              <a:sym typeface="Roboto"/>
            </a:endParaRPr>
          </a:p>
          <a:p>
            <a:pPr indent="-299085" lvl="0" marL="457200" marR="447675" rtl="0" algn="l">
              <a:spcBef>
                <a:spcPts val="0"/>
              </a:spcBef>
              <a:spcAft>
                <a:spcPts val="0"/>
              </a:spcAft>
              <a:buClr>
                <a:srgbClr val="222222"/>
              </a:buClr>
              <a:buSzPct val="100000"/>
              <a:buFont typeface="Roboto"/>
              <a:buChar char="●"/>
            </a:pPr>
            <a:r>
              <a:rPr lang="en" sz="1200">
                <a:solidFill>
                  <a:srgbClr val="222222"/>
                </a:solidFill>
                <a:highlight>
                  <a:srgbClr val="FFFFFF"/>
                </a:highlight>
                <a:latin typeface="Roboto"/>
                <a:ea typeface="Roboto"/>
                <a:cs typeface="Roboto"/>
                <a:sym typeface="Roboto"/>
              </a:rPr>
              <a:t>Random Forest classifier and KNN classifier having highest </a:t>
            </a:r>
            <a:r>
              <a:rPr lang="en" sz="1200">
                <a:solidFill>
                  <a:srgbClr val="292929"/>
                </a:solidFill>
                <a:highlight>
                  <a:srgbClr val="FFFFFF"/>
                </a:highlight>
                <a:latin typeface="Roboto"/>
                <a:ea typeface="Roboto"/>
                <a:cs typeface="Roboto"/>
                <a:sym typeface="Roboto"/>
              </a:rPr>
              <a:t>Cross Validation AUC </a:t>
            </a:r>
            <a:r>
              <a:rPr lang="en" sz="1200">
                <a:solidFill>
                  <a:srgbClr val="222222"/>
                </a:solidFill>
                <a:highlight>
                  <a:srgbClr val="FFFFFF"/>
                </a:highlight>
                <a:latin typeface="Roboto"/>
                <a:ea typeface="Roboto"/>
                <a:cs typeface="Roboto"/>
                <a:sym typeface="Roboto"/>
              </a:rPr>
              <a:t>indicating that these two models are more stable than the others.</a:t>
            </a:r>
            <a:endParaRPr sz="1200">
              <a:solidFill>
                <a:srgbClr val="222222"/>
              </a:solidFill>
              <a:highlight>
                <a:srgbClr val="FFFFFF"/>
              </a:highlight>
              <a:latin typeface="Roboto"/>
              <a:ea typeface="Roboto"/>
              <a:cs typeface="Roboto"/>
              <a:sym typeface="Roboto"/>
            </a:endParaRPr>
          </a:p>
          <a:p>
            <a:pPr indent="0" lvl="0" marL="457200" marR="447675" rtl="0" algn="just">
              <a:spcBef>
                <a:spcPts val="1200"/>
              </a:spcBef>
              <a:spcAft>
                <a:spcPts val="1200"/>
              </a:spcAft>
              <a:buNone/>
            </a:pPr>
            <a:r>
              <a:t/>
            </a:r>
            <a:endParaRPr sz="1200">
              <a:solidFill>
                <a:srgbClr val="222222"/>
              </a:solidFill>
              <a:highlight>
                <a:srgbClr val="FFFFFF"/>
              </a:highlight>
              <a:latin typeface="Times New Roman"/>
              <a:ea typeface="Times New Roman"/>
              <a:cs typeface="Times New Roman"/>
              <a:sym typeface="Times New Roman"/>
            </a:endParaRPr>
          </a:p>
        </p:txBody>
      </p:sp>
      <p:pic>
        <p:nvPicPr>
          <p:cNvPr id="367" name="Google Shape;367;p44"/>
          <p:cNvPicPr preferRelativeResize="0"/>
          <p:nvPr/>
        </p:nvPicPr>
        <p:blipFill>
          <a:blip r:embed="rId3">
            <a:alphaModFix/>
          </a:blip>
          <a:stretch>
            <a:fillRect/>
          </a:stretch>
        </p:blipFill>
        <p:spPr>
          <a:xfrm>
            <a:off x="4426725" y="1414625"/>
            <a:ext cx="4426500" cy="2861974"/>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pic>
        <p:nvPicPr>
          <p:cNvPr id="372" name="Google Shape;372;p45"/>
          <p:cNvPicPr preferRelativeResize="0"/>
          <p:nvPr/>
        </p:nvPicPr>
        <p:blipFill>
          <a:blip r:embed="rId3">
            <a:alphaModFix/>
          </a:blip>
          <a:stretch>
            <a:fillRect/>
          </a:stretch>
        </p:blipFill>
        <p:spPr>
          <a:xfrm>
            <a:off x="1573325" y="684175"/>
            <a:ext cx="6382076" cy="392052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p46"/>
          <p:cNvSpPr txBox="1"/>
          <p:nvPr>
            <p:ph type="title"/>
          </p:nvPr>
        </p:nvSpPr>
        <p:spPr>
          <a:xfrm>
            <a:off x="1297500" y="256025"/>
            <a:ext cx="7038900" cy="9141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sz="4000">
                <a:solidFill>
                  <a:srgbClr val="0C4E68"/>
                </a:solidFill>
                <a:latin typeface="Roboto"/>
                <a:ea typeface="Roboto"/>
                <a:cs typeface="Roboto"/>
                <a:sym typeface="Roboto"/>
              </a:rPr>
              <a:t>CONCLUSION</a:t>
            </a:r>
            <a:endParaRPr sz="4000">
              <a:solidFill>
                <a:srgbClr val="0C4E68"/>
              </a:solidFill>
              <a:latin typeface="Roboto"/>
              <a:ea typeface="Roboto"/>
              <a:cs typeface="Roboto"/>
              <a:sym typeface="Roboto"/>
            </a:endParaRPr>
          </a:p>
        </p:txBody>
      </p:sp>
      <p:sp>
        <p:nvSpPr>
          <p:cNvPr id="378" name="Google Shape;378;p46"/>
          <p:cNvSpPr txBox="1"/>
          <p:nvPr>
            <p:ph idx="1" type="body"/>
          </p:nvPr>
        </p:nvSpPr>
        <p:spPr>
          <a:xfrm>
            <a:off x="1297500" y="937125"/>
            <a:ext cx="7356600" cy="3945300"/>
          </a:xfrm>
          <a:prstGeom prst="rect">
            <a:avLst/>
          </a:prstGeom>
        </p:spPr>
        <p:txBody>
          <a:bodyPr anchorCtr="0" anchor="t" bIns="91425" lIns="91425" spcFirstLastPara="1" rIns="91425" wrap="square" tIns="91425">
            <a:noAutofit/>
          </a:bodyPr>
          <a:lstStyle/>
          <a:p>
            <a:pPr indent="0" lvl="0" marL="0" marR="447675" rtl="0" algn="just">
              <a:spcBef>
                <a:spcPts val="1200"/>
              </a:spcBef>
              <a:spcAft>
                <a:spcPts val="0"/>
              </a:spcAft>
              <a:buNone/>
            </a:pPr>
            <a:r>
              <a:rPr lang="en" sz="1400">
                <a:solidFill>
                  <a:srgbClr val="292929"/>
                </a:solidFill>
                <a:highlight>
                  <a:srgbClr val="FFFFFF"/>
                </a:highlight>
                <a:latin typeface="Roboto"/>
                <a:ea typeface="Roboto"/>
                <a:cs typeface="Roboto"/>
                <a:sym typeface="Roboto"/>
              </a:rPr>
              <a:t>Work From Home concept for IT professionals is proven to be a huge stress reliever as compared to IT professionals working in from office.</a:t>
            </a:r>
            <a:endParaRPr sz="1400">
              <a:solidFill>
                <a:srgbClr val="292929"/>
              </a:solidFill>
              <a:highlight>
                <a:srgbClr val="FFFFFF"/>
              </a:highlight>
              <a:latin typeface="Roboto"/>
              <a:ea typeface="Roboto"/>
              <a:cs typeface="Roboto"/>
              <a:sym typeface="Roboto"/>
            </a:endParaRPr>
          </a:p>
          <a:p>
            <a:pPr indent="-317500" lvl="0" marL="457200" marR="447675" rtl="0" algn="just">
              <a:spcBef>
                <a:spcPts val="1200"/>
              </a:spcBef>
              <a:spcAft>
                <a:spcPts val="0"/>
              </a:spcAft>
              <a:buClr>
                <a:srgbClr val="292929"/>
              </a:buClr>
              <a:buSzPts val="1400"/>
              <a:buFont typeface="Roboto"/>
              <a:buChar char="●"/>
            </a:pPr>
            <a:r>
              <a:rPr lang="en" sz="1400">
                <a:solidFill>
                  <a:srgbClr val="292929"/>
                </a:solidFill>
                <a:highlight>
                  <a:srgbClr val="FFFFFF"/>
                </a:highlight>
                <a:latin typeface="Roboto"/>
                <a:ea typeface="Roboto"/>
                <a:cs typeface="Roboto"/>
                <a:sym typeface="Roboto"/>
              </a:rPr>
              <a:t>Different factors like spending more time with family and working under the same roof whole day has increased the efficiency of IT professionals.</a:t>
            </a:r>
            <a:endParaRPr sz="1400">
              <a:solidFill>
                <a:srgbClr val="292929"/>
              </a:solidFill>
              <a:highlight>
                <a:srgbClr val="FFFFFF"/>
              </a:highlight>
              <a:latin typeface="Roboto"/>
              <a:ea typeface="Roboto"/>
              <a:cs typeface="Roboto"/>
              <a:sym typeface="Roboto"/>
            </a:endParaRPr>
          </a:p>
          <a:p>
            <a:pPr indent="-317500" lvl="0" marL="457200" marR="447675" rtl="0" algn="just">
              <a:spcBef>
                <a:spcPts val="0"/>
              </a:spcBef>
              <a:spcAft>
                <a:spcPts val="0"/>
              </a:spcAft>
              <a:buClr>
                <a:srgbClr val="292929"/>
              </a:buClr>
              <a:buSzPts val="1400"/>
              <a:buFont typeface="Roboto"/>
              <a:buChar char="●"/>
            </a:pPr>
            <a:r>
              <a:rPr lang="en" sz="1400">
                <a:solidFill>
                  <a:srgbClr val="292929"/>
                </a:solidFill>
                <a:highlight>
                  <a:srgbClr val="FFFFFF"/>
                </a:highlight>
                <a:latin typeface="Roboto"/>
                <a:ea typeface="Roboto"/>
                <a:cs typeface="Roboto"/>
                <a:sym typeface="Roboto"/>
              </a:rPr>
              <a:t>Strong bond with the partner and family has acted as a stress </a:t>
            </a:r>
            <a:r>
              <a:rPr lang="en" sz="1400">
                <a:solidFill>
                  <a:srgbClr val="292929"/>
                </a:solidFill>
                <a:highlight>
                  <a:srgbClr val="FFFFFF"/>
                </a:highlight>
                <a:latin typeface="Roboto"/>
                <a:ea typeface="Roboto"/>
                <a:cs typeface="Roboto"/>
                <a:sym typeface="Roboto"/>
              </a:rPr>
              <a:t>relief</a:t>
            </a:r>
            <a:r>
              <a:rPr lang="en" sz="1400">
                <a:solidFill>
                  <a:srgbClr val="292929"/>
                </a:solidFill>
                <a:highlight>
                  <a:srgbClr val="FFFFFF"/>
                </a:highlight>
                <a:latin typeface="Roboto"/>
                <a:ea typeface="Roboto"/>
                <a:cs typeface="Roboto"/>
                <a:sym typeface="Roboto"/>
              </a:rPr>
              <a:t>. </a:t>
            </a:r>
            <a:endParaRPr sz="1400">
              <a:solidFill>
                <a:srgbClr val="292929"/>
              </a:solidFill>
              <a:highlight>
                <a:srgbClr val="FFFFFF"/>
              </a:highlight>
              <a:latin typeface="Roboto"/>
              <a:ea typeface="Roboto"/>
              <a:cs typeface="Roboto"/>
              <a:sym typeface="Roboto"/>
            </a:endParaRPr>
          </a:p>
          <a:p>
            <a:pPr indent="-317500" lvl="0" marL="457200" marR="447675" rtl="0" algn="just">
              <a:spcBef>
                <a:spcPts val="0"/>
              </a:spcBef>
              <a:spcAft>
                <a:spcPts val="0"/>
              </a:spcAft>
              <a:buClr>
                <a:srgbClr val="292929"/>
              </a:buClr>
              <a:buSzPts val="1400"/>
              <a:buFont typeface="Roboto"/>
              <a:buChar char="●"/>
            </a:pPr>
            <a:r>
              <a:rPr lang="en" sz="1400">
                <a:solidFill>
                  <a:srgbClr val="292929"/>
                </a:solidFill>
                <a:highlight>
                  <a:srgbClr val="FFFFFF"/>
                </a:highlight>
                <a:latin typeface="Roboto"/>
                <a:ea typeface="Roboto"/>
                <a:cs typeface="Roboto"/>
                <a:sym typeface="Roboto"/>
              </a:rPr>
              <a:t>Increase in working hour has increased the </a:t>
            </a:r>
            <a:r>
              <a:rPr lang="en" sz="1400">
                <a:solidFill>
                  <a:srgbClr val="292929"/>
                </a:solidFill>
                <a:highlight>
                  <a:srgbClr val="FFFFFF"/>
                </a:highlight>
                <a:latin typeface="Roboto"/>
                <a:ea typeface="Roboto"/>
                <a:cs typeface="Roboto"/>
                <a:sym typeface="Roboto"/>
              </a:rPr>
              <a:t>efficiency among employees which is a plus point for the organisation.</a:t>
            </a:r>
            <a:endParaRPr sz="1400">
              <a:solidFill>
                <a:srgbClr val="292929"/>
              </a:solidFill>
              <a:highlight>
                <a:srgbClr val="FFFFFF"/>
              </a:highlight>
              <a:latin typeface="Roboto"/>
              <a:ea typeface="Roboto"/>
              <a:cs typeface="Roboto"/>
              <a:sym typeface="Roboto"/>
            </a:endParaRPr>
          </a:p>
          <a:p>
            <a:pPr indent="-317500" lvl="0" marL="457200" marR="447675" rtl="0" algn="just">
              <a:spcBef>
                <a:spcPts val="0"/>
              </a:spcBef>
              <a:spcAft>
                <a:spcPts val="0"/>
              </a:spcAft>
              <a:buClr>
                <a:srgbClr val="292929"/>
              </a:buClr>
              <a:buSzPts val="1400"/>
              <a:buFont typeface="Roboto"/>
              <a:buChar char="●"/>
            </a:pPr>
            <a:r>
              <a:rPr lang="en" sz="1400">
                <a:solidFill>
                  <a:srgbClr val="292929"/>
                </a:solidFill>
                <a:highlight>
                  <a:srgbClr val="FFFFFF"/>
                </a:highlight>
                <a:latin typeface="Roboto"/>
                <a:ea typeface="Roboto"/>
                <a:cs typeface="Roboto"/>
                <a:sym typeface="Roboto"/>
              </a:rPr>
              <a:t>A supportive environment and the absence of peer pressure in the organizational premises has made IT professionals </a:t>
            </a:r>
            <a:r>
              <a:rPr lang="en" sz="1400">
                <a:solidFill>
                  <a:srgbClr val="292929"/>
                </a:solidFill>
                <a:highlight>
                  <a:srgbClr val="FFFFFF"/>
                </a:highlight>
                <a:latin typeface="Roboto"/>
                <a:ea typeface="Roboto"/>
                <a:cs typeface="Roboto"/>
                <a:sym typeface="Roboto"/>
              </a:rPr>
              <a:t>increase their productivity.</a:t>
            </a:r>
            <a:endParaRPr sz="1400">
              <a:solidFill>
                <a:srgbClr val="292929"/>
              </a:solidFill>
              <a:highlight>
                <a:srgbClr val="FFFFFF"/>
              </a:highlight>
              <a:latin typeface="Roboto"/>
              <a:ea typeface="Roboto"/>
              <a:cs typeface="Roboto"/>
              <a:sym typeface="Roboto"/>
            </a:endParaRPr>
          </a:p>
          <a:p>
            <a:pPr indent="-317500" lvl="0" marL="457200" rtl="0" algn="l">
              <a:spcBef>
                <a:spcPts val="0"/>
              </a:spcBef>
              <a:spcAft>
                <a:spcPts val="0"/>
              </a:spcAft>
              <a:buClr>
                <a:srgbClr val="292929"/>
              </a:buClr>
              <a:buSzPts val="1400"/>
              <a:buFont typeface="Roboto"/>
              <a:buChar char="●"/>
            </a:pPr>
            <a:r>
              <a:rPr lang="en" sz="1400">
                <a:solidFill>
                  <a:srgbClr val="202124"/>
                </a:solidFill>
                <a:latin typeface="Roboto"/>
                <a:ea typeface="Roboto"/>
                <a:cs typeface="Roboto"/>
                <a:sym typeface="Roboto"/>
              </a:rPr>
              <a:t>Financial stability has increased during Work From Home.</a:t>
            </a:r>
            <a:endParaRPr sz="1400">
              <a:solidFill>
                <a:srgbClr val="202124"/>
              </a:solidFill>
              <a:latin typeface="Roboto"/>
              <a:ea typeface="Roboto"/>
              <a:cs typeface="Roboto"/>
              <a:sym typeface="Roboto"/>
            </a:endParaRPr>
          </a:p>
          <a:p>
            <a:pPr indent="-317500" lvl="0" marL="457200" marR="447675" rtl="0" algn="just">
              <a:spcBef>
                <a:spcPts val="0"/>
              </a:spcBef>
              <a:spcAft>
                <a:spcPts val="0"/>
              </a:spcAft>
              <a:buClr>
                <a:srgbClr val="292929"/>
              </a:buClr>
              <a:buSzPts val="1400"/>
              <a:buFont typeface="Roboto"/>
              <a:buChar char="●"/>
            </a:pPr>
            <a:r>
              <a:rPr lang="en" sz="1400">
                <a:solidFill>
                  <a:srgbClr val="292929"/>
                </a:solidFill>
                <a:highlight>
                  <a:srgbClr val="FFFFFF"/>
                </a:highlight>
                <a:latin typeface="Roboto"/>
                <a:ea typeface="Roboto"/>
                <a:cs typeface="Roboto"/>
                <a:sym typeface="Roboto"/>
              </a:rPr>
              <a:t>More than 55% of IT professionals are willing to work from home permanently.</a:t>
            </a:r>
            <a:endParaRPr sz="1400">
              <a:solidFill>
                <a:srgbClr val="292929"/>
              </a:solidFill>
              <a:highlight>
                <a:srgbClr val="FFFFFF"/>
              </a:highlight>
              <a:latin typeface="Roboto"/>
              <a:ea typeface="Roboto"/>
              <a:cs typeface="Roboto"/>
              <a:sym typeface="Roboto"/>
            </a:endParaRPr>
          </a:p>
          <a:p>
            <a:pPr indent="-317500" lvl="0" marL="457200" marR="447675" rtl="0" algn="just">
              <a:spcBef>
                <a:spcPts val="0"/>
              </a:spcBef>
              <a:spcAft>
                <a:spcPts val="0"/>
              </a:spcAft>
              <a:buClr>
                <a:srgbClr val="292929"/>
              </a:buClr>
              <a:buSzPts val="1400"/>
              <a:buFont typeface="Roboto"/>
              <a:buChar char="●"/>
            </a:pPr>
            <a:r>
              <a:rPr lang="en" sz="1400">
                <a:solidFill>
                  <a:srgbClr val="292929"/>
                </a:solidFill>
                <a:highlight>
                  <a:srgbClr val="FFFFFF"/>
                </a:highlight>
                <a:latin typeface="Roboto"/>
                <a:ea typeface="Roboto"/>
                <a:cs typeface="Roboto"/>
                <a:sym typeface="Roboto"/>
              </a:rPr>
              <a:t>Companies like Google, Microsoft and many have already implemented hybrid working model.</a:t>
            </a:r>
            <a:endParaRPr sz="1400">
              <a:solidFill>
                <a:srgbClr val="292929"/>
              </a:solidFill>
              <a:highlight>
                <a:srgbClr val="FFFFFF"/>
              </a:highlight>
              <a:latin typeface="Roboto"/>
              <a:ea typeface="Roboto"/>
              <a:cs typeface="Roboto"/>
              <a:sym typeface="Roboto"/>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p47"/>
          <p:cNvSpPr txBox="1"/>
          <p:nvPr>
            <p:ph type="title"/>
          </p:nvPr>
        </p:nvSpPr>
        <p:spPr>
          <a:xfrm>
            <a:off x="1297500" y="469950"/>
            <a:ext cx="7038900" cy="9141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sz="4000">
                <a:solidFill>
                  <a:srgbClr val="0C4E68"/>
                </a:solidFill>
                <a:latin typeface="Roboto"/>
                <a:ea typeface="Roboto"/>
                <a:cs typeface="Roboto"/>
                <a:sym typeface="Roboto"/>
              </a:rPr>
              <a:t>FUTURE WORK</a:t>
            </a:r>
            <a:endParaRPr sz="4000">
              <a:solidFill>
                <a:srgbClr val="0C4E68"/>
              </a:solidFill>
              <a:latin typeface="Roboto"/>
              <a:ea typeface="Roboto"/>
              <a:cs typeface="Roboto"/>
              <a:sym typeface="Roboto"/>
            </a:endParaRPr>
          </a:p>
        </p:txBody>
      </p:sp>
      <p:sp>
        <p:nvSpPr>
          <p:cNvPr id="384" name="Google Shape;384;p47"/>
          <p:cNvSpPr txBox="1"/>
          <p:nvPr>
            <p:ph idx="1" type="body"/>
          </p:nvPr>
        </p:nvSpPr>
        <p:spPr>
          <a:xfrm>
            <a:off x="1297500" y="1384050"/>
            <a:ext cx="7038900" cy="2911200"/>
          </a:xfrm>
          <a:prstGeom prst="rect">
            <a:avLst/>
          </a:prstGeom>
        </p:spPr>
        <p:txBody>
          <a:bodyPr anchorCtr="0" anchor="t" bIns="91425" lIns="91425" spcFirstLastPara="1" rIns="91425" wrap="square" tIns="91425">
            <a:normAutofit/>
          </a:bodyPr>
          <a:lstStyle/>
          <a:p>
            <a:pPr indent="0" lvl="0" marL="0" marR="447675" rtl="0" algn="just">
              <a:lnSpc>
                <a:spcPct val="150000"/>
              </a:lnSpc>
              <a:spcBef>
                <a:spcPts val="1200"/>
              </a:spcBef>
              <a:spcAft>
                <a:spcPts val="1200"/>
              </a:spcAft>
              <a:buNone/>
            </a:pPr>
            <a:r>
              <a:rPr lang="en" sz="1200">
                <a:solidFill>
                  <a:srgbClr val="000000"/>
                </a:solidFill>
                <a:highlight>
                  <a:srgbClr val="FFFFFF"/>
                </a:highlight>
                <a:latin typeface="Roboto"/>
                <a:ea typeface="Roboto"/>
                <a:cs typeface="Roboto"/>
                <a:sym typeface="Roboto"/>
              </a:rPr>
              <a:t>The problem discussed in this thesis is an open ended problem which deals with the issues that have more dimensions to explore which gives a space for improvement in the current work. Collection of data with more varied parameters is to be done and more complex algorithms like Naive Bayes, Gradient Descent and C-NN can be implemented. In future we may add more detailed descriptions and try to figure out the root causes of a person having stress</a:t>
            </a:r>
            <a:r>
              <a:rPr lang="en" sz="1200">
                <a:solidFill>
                  <a:srgbClr val="292929"/>
                </a:solidFill>
                <a:highlight>
                  <a:srgbClr val="FFFFFF"/>
                </a:highlight>
                <a:latin typeface="Roboto"/>
                <a:ea typeface="Roboto"/>
                <a:cs typeface="Roboto"/>
                <a:sym typeface="Roboto"/>
              </a:rPr>
              <a:t>. In future customization of the survey which is taken in order to achieve the responses in the right format and also there will be an urge and always a challenge to increase the no of attributes to predict the mental stress among IT professionals.</a:t>
            </a:r>
            <a:endParaRPr>
              <a:latin typeface="Roboto"/>
              <a:ea typeface="Roboto"/>
              <a:cs typeface="Roboto"/>
              <a:sym typeface="Roboto"/>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p48"/>
          <p:cNvSpPr txBox="1"/>
          <p:nvPr>
            <p:ph type="title"/>
          </p:nvPr>
        </p:nvSpPr>
        <p:spPr>
          <a:xfrm>
            <a:off x="1297500" y="393750"/>
            <a:ext cx="7038900" cy="9141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sz="4000">
                <a:solidFill>
                  <a:srgbClr val="0C4E68"/>
                </a:solidFill>
                <a:latin typeface="Roboto"/>
                <a:ea typeface="Roboto"/>
                <a:cs typeface="Roboto"/>
                <a:sym typeface="Roboto"/>
              </a:rPr>
              <a:t>REFERENCES</a:t>
            </a:r>
            <a:endParaRPr sz="4000">
              <a:solidFill>
                <a:srgbClr val="0C4E68"/>
              </a:solidFill>
              <a:latin typeface="Roboto"/>
              <a:ea typeface="Roboto"/>
              <a:cs typeface="Roboto"/>
              <a:sym typeface="Roboto"/>
            </a:endParaRPr>
          </a:p>
          <a:p>
            <a:pPr indent="0" lvl="0" marL="0" rtl="0" algn="l">
              <a:spcBef>
                <a:spcPts val="0"/>
              </a:spcBef>
              <a:spcAft>
                <a:spcPts val="0"/>
              </a:spcAft>
              <a:buNone/>
            </a:pPr>
            <a:r>
              <a:t/>
            </a:r>
            <a:endParaRPr/>
          </a:p>
        </p:txBody>
      </p:sp>
      <p:sp>
        <p:nvSpPr>
          <p:cNvPr id="390" name="Google Shape;390;p48"/>
          <p:cNvSpPr txBox="1"/>
          <p:nvPr>
            <p:ph idx="1" type="body"/>
          </p:nvPr>
        </p:nvSpPr>
        <p:spPr>
          <a:xfrm>
            <a:off x="1297500" y="1260750"/>
            <a:ext cx="7038900" cy="3463500"/>
          </a:xfrm>
          <a:prstGeom prst="rect">
            <a:avLst/>
          </a:prstGeom>
        </p:spPr>
        <p:txBody>
          <a:bodyPr anchorCtr="0" anchor="t" bIns="91425" lIns="91425" spcFirstLastPara="1" rIns="91425" wrap="square" tIns="91425">
            <a:normAutofit fontScale="92500" lnSpcReduction="20000"/>
          </a:bodyPr>
          <a:lstStyle/>
          <a:p>
            <a:pPr indent="0" lvl="0" marL="0" marR="447675" rtl="0" algn="just">
              <a:spcBef>
                <a:spcPts val="1200"/>
              </a:spcBef>
              <a:spcAft>
                <a:spcPts val="0"/>
              </a:spcAft>
              <a:buNone/>
            </a:pPr>
            <a:r>
              <a:rPr lang="en" sz="1200">
                <a:solidFill>
                  <a:srgbClr val="222222"/>
                </a:solidFill>
                <a:highlight>
                  <a:srgbClr val="FFFFFF"/>
                </a:highlight>
                <a:latin typeface="Roboto"/>
                <a:ea typeface="Roboto"/>
                <a:cs typeface="Roboto"/>
                <a:sym typeface="Roboto"/>
              </a:rPr>
              <a:t>[1] Bhattacharyya, R.,&amp; Basu, S.(2018). India Inc looks to deal with rising stress in employees. Retrieved from ‘The Economic Times’</a:t>
            </a:r>
            <a:endParaRPr sz="1200">
              <a:solidFill>
                <a:srgbClr val="222222"/>
              </a:solidFill>
              <a:highlight>
                <a:srgbClr val="FFFFFF"/>
              </a:highlight>
              <a:latin typeface="Roboto"/>
              <a:ea typeface="Roboto"/>
              <a:cs typeface="Roboto"/>
              <a:sym typeface="Roboto"/>
            </a:endParaRPr>
          </a:p>
          <a:p>
            <a:pPr indent="0" lvl="0" marL="0" marR="447675" rtl="0" algn="just">
              <a:spcBef>
                <a:spcPts val="1200"/>
              </a:spcBef>
              <a:spcAft>
                <a:spcPts val="0"/>
              </a:spcAft>
              <a:buNone/>
            </a:pPr>
            <a:r>
              <a:rPr lang="en" sz="1200">
                <a:solidFill>
                  <a:srgbClr val="222222"/>
                </a:solidFill>
                <a:highlight>
                  <a:srgbClr val="FFFFFF"/>
                </a:highlight>
                <a:latin typeface="Roboto"/>
                <a:ea typeface="Roboto"/>
                <a:cs typeface="Roboto"/>
                <a:sym typeface="Roboto"/>
              </a:rPr>
              <a:t>[2] Van den Broeck, J., Cunningham, S. A., Eeckels, R., &amp; Herbst, K.(2005). Data Cleaning: detecting, diagnosing, and editing data abnormalities. PLoS medicine, 2(10),e267</a:t>
            </a:r>
            <a:endParaRPr sz="1200">
              <a:solidFill>
                <a:srgbClr val="222222"/>
              </a:solidFill>
              <a:highlight>
                <a:srgbClr val="FFFFFF"/>
              </a:highlight>
              <a:latin typeface="Roboto"/>
              <a:ea typeface="Roboto"/>
              <a:cs typeface="Roboto"/>
              <a:sym typeface="Roboto"/>
            </a:endParaRPr>
          </a:p>
          <a:p>
            <a:pPr indent="0" lvl="0" marL="0" marR="447675" rtl="0" algn="just">
              <a:spcBef>
                <a:spcPts val="1200"/>
              </a:spcBef>
              <a:spcAft>
                <a:spcPts val="0"/>
              </a:spcAft>
              <a:buNone/>
            </a:pPr>
            <a:r>
              <a:rPr lang="en" sz="1200">
                <a:solidFill>
                  <a:srgbClr val="222222"/>
                </a:solidFill>
                <a:highlight>
                  <a:srgbClr val="FFFFFF"/>
                </a:highlight>
                <a:latin typeface="Roboto"/>
                <a:ea typeface="Roboto"/>
                <a:cs typeface="Roboto"/>
                <a:sym typeface="Roboto"/>
              </a:rPr>
              <a:t>[3] Shwetha, S, Sahil, A, Anant Kumar J, (2017) </a:t>
            </a:r>
            <a:r>
              <a:rPr lang="en" sz="1200">
                <a:solidFill>
                  <a:srgbClr val="222222"/>
                </a:solidFill>
                <a:latin typeface="Roboto"/>
                <a:ea typeface="Roboto"/>
                <a:cs typeface="Roboto"/>
                <a:sym typeface="Roboto"/>
              </a:rPr>
              <a:t>Predictive analysis using classification techniques in healthcare domain, </a:t>
            </a:r>
            <a:r>
              <a:rPr i="1" lang="en" sz="1200">
                <a:solidFill>
                  <a:srgbClr val="222222"/>
                </a:solidFill>
                <a:latin typeface="Roboto"/>
                <a:ea typeface="Roboto"/>
                <a:cs typeface="Roboto"/>
                <a:sym typeface="Roboto"/>
              </a:rPr>
              <a:t>International Journal of Linguistics &amp; Computing Research, </a:t>
            </a:r>
            <a:r>
              <a:rPr lang="en" sz="1200">
                <a:solidFill>
                  <a:srgbClr val="222222"/>
                </a:solidFill>
                <a:latin typeface="Roboto"/>
                <a:ea typeface="Roboto"/>
                <a:cs typeface="Roboto"/>
                <a:sym typeface="Roboto"/>
              </a:rPr>
              <a:t>ISSN: 2456-8848, Vol. I, Issue. I, June-2017</a:t>
            </a:r>
            <a:endParaRPr sz="1200">
              <a:solidFill>
                <a:srgbClr val="222222"/>
              </a:solidFill>
              <a:latin typeface="Roboto"/>
              <a:ea typeface="Roboto"/>
              <a:cs typeface="Roboto"/>
              <a:sym typeface="Roboto"/>
            </a:endParaRPr>
          </a:p>
          <a:p>
            <a:pPr indent="0" lvl="0" marL="0" marR="447675" rtl="0" algn="just">
              <a:spcBef>
                <a:spcPts val="1200"/>
              </a:spcBef>
              <a:spcAft>
                <a:spcPts val="0"/>
              </a:spcAft>
              <a:buNone/>
            </a:pPr>
            <a:r>
              <a:rPr lang="en" sz="1200">
                <a:solidFill>
                  <a:srgbClr val="222222"/>
                </a:solidFill>
                <a:latin typeface="Roboto"/>
                <a:ea typeface="Roboto"/>
                <a:cs typeface="Roboto"/>
                <a:sym typeface="Roboto"/>
              </a:rPr>
              <a:t>[4] Tomar, D., &amp; Agarwal, S.(2013). A survey on Data Mining approaches for Healthcare. </a:t>
            </a:r>
            <a:r>
              <a:rPr i="1" lang="en" sz="1200">
                <a:solidFill>
                  <a:srgbClr val="222222"/>
                </a:solidFill>
                <a:latin typeface="Roboto"/>
                <a:ea typeface="Roboto"/>
                <a:cs typeface="Roboto"/>
                <a:sym typeface="Roboto"/>
              </a:rPr>
              <a:t>International Journal of Bio-Science and Bio-Technology,</a:t>
            </a:r>
            <a:r>
              <a:rPr lang="en" sz="1200">
                <a:solidFill>
                  <a:srgbClr val="222222"/>
                </a:solidFill>
                <a:latin typeface="Roboto"/>
                <a:ea typeface="Roboto"/>
                <a:cs typeface="Roboto"/>
                <a:sym typeface="Roboto"/>
              </a:rPr>
              <a:t>5(5),241-266</a:t>
            </a:r>
            <a:endParaRPr sz="1200">
              <a:solidFill>
                <a:srgbClr val="222222"/>
              </a:solidFill>
              <a:latin typeface="Roboto"/>
              <a:ea typeface="Roboto"/>
              <a:cs typeface="Roboto"/>
              <a:sym typeface="Roboto"/>
            </a:endParaRPr>
          </a:p>
          <a:p>
            <a:pPr indent="0" lvl="0" marL="0" marR="447675" rtl="0" algn="just">
              <a:spcBef>
                <a:spcPts val="1200"/>
              </a:spcBef>
              <a:spcAft>
                <a:spcPts val="0"/>
              </a:spcAft>
              <a:buNone/>
            </a:pPr>
            <a:r>
              <a:rPr lang="en" sz="1200">
                <a:solidFill>
                  <a:srgbClr val="222222"/>
                </a:solidFill>
                <a:highlight>
                  <a:srgbClr val="FFFFFF"/>
                </a:highlight>
                <a:latin typeface="Roboto"/>
                <a:ea typeface="Roboto"/>
                <a:cs typeface="Roboto"/>
                <a:sym typeface="Roboto"/>
              </a:rPr>
              <a:t>[5] Pedregosa, F., Varoquaux, G., Gramfort, A., Michel, V., Thirion, B., Grisel, O., &amp; Vanderplas, J. (2011). Scikit-learn: Machine learning in Python. Journal of machine learning research, 12(Oct), 2825-2830.</a:t>
            </a:r>
            <a:endParaRPr sz="1200">
              <a:solidFill>
                <a:srgbClr val="222222"/>
              </a:solidFill>
              <a:highlight>
                <a:srgbClr val="FFFFFF"/>
              </a:highlight>
              <a:latin typeface="Roboto"/>
              <a:ea typeface="Roboto"/>
              <a:cs typeface="Roboto"/>
              <a:sym typeface="Roboto"/>
            </a:endParaRPr>
          </a:p>
          <a:p>
            <a:pPr indent="0" lvl="0" marL="0" marR="447675" rtl="0" algn="just">
              <a:spcBef>
                <a:spcPts val="1200"/>
              </a:spcBef>
              <a:spcAft>
                <a:spcPts val="0"/>
              </a:spcAft>
              <a:buNone/>
            </a:pPr>
            <a:r>
              <a:rPr lang="en" sz="1200">
                <a:solidFill>
                  <a:srgbClr val="222222"/>
                </a:solidFill>
                <a:highlight>
                  <a:srgbClr val="FFFFFF"/>
                </a:highlight>
                <a:latin typeface="Roboto"/>
                <a:ea typeface="Roboto"/>
                <a:cs typeface="Roboto"/>
                <a:sym typeface="Roboto"/>
              </a:rPr>
              <a:t>[6] Gender and Stress. (n.d.). Retrieved from APA press release 2010</a:t>
            </a:r>
            <a:endParaRPr sz="1200">
              <a:solidFill>
                <a:srgbClr val="222222"/>
              </a:solidFill>
              <a:highlight>
                <a:srgbClr val="FFFFFF"/>
              </a:highlight>
              <a:latin typeface="Roboto"/>
              <a:ea typeface="Roboto"/>
              <a:cs typeface="Roboto"/>
              <a:sym typeface="Roboto"/>
            </a:endParaRPr>
          </a:p>
          <a:p>
            <a:pPr indent="0" lvl="0" marL="0" rtl="0" algn="l">
              <a:spcBef>
                <a:spcPts val="1200"/>
              </a:spcBef>
              <a:spcAft>
                <a:spcPts val="1200"/>
              </a:spcAft>
              <a:buNone/>
            </a:pPr>
            <a:r>
              <a:t/>
            </a:r>
            <a:endParaRPr>
              <a:latin typeface="Roboto"/>
              <a:ea typeface="Roboto"/>
              <a:cs typeface="Roboto"/>
              <a:sym typeface="Roboto"/>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p4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990"/>
              <a:buNone/>
            </a:pPr>
            <a:r>
              <a:rPr lang="en" sz="4575">
                <a:solidFill>
                  <a:srgbClr val="0C4E68"/>
                </a:solidFill>
                <a:latin typeface="Arial"/>
                <a:ea typeface="Arial"/>
                <a:cs typeface="Arial"/>
                <a:sym typeface="Arial"/>
              </a:rPr>
              <a:t>Tools &amp; Technology</a:t>
            </a:r>
            <a:endParaRPr sz="4575">
              <a:solidFill>
                <a:srgbClr val="0C4E68"/>
              </a:solidFill>
              <a:latin typeface="Arial"/>
              <a:ea typeface="Arial"/>
              <a:cs typeface="Arial"/>
              <a:sym typeface="Arial"/>
            </a:endParaRPr>
          </a:p>
          <a:p>
            <a:pPr indent="0" lvl="0" marL="0" rtl="0" algn="l">
              <a:spcBef>
                <a:spcPts val="0"/>
              </a:spcBef>
              <a:spcAft>
                <a:spcPts val="0"/>
              </a:spcAft>
              <a:buSzPts val="990"/>
              <a:buNone/>
            </a:pPr>
            <a:r>
              <a:t/>
            </a:r>
            <a:endParaRPr sz="3359"/>
          </a:p>
        </p:txBody>
      </p:sp>
      <p:sp>
        <p:nvSpPr>
          <p:cNvPr id="396" name="Google Shape;396;p49"/>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336550" lvl="0" marL="457200" rtl="0" algn="l">
              <a:spcBef>
                <a:spcPts val="0"/>
              </a:spcBef>
              <a:spcAft>
                <a:spcPts val="0"/>
              </a:spcAft>
              <a:buClr>
                <a:schemeClr val="dk1"/>
              </a:buClr>
              <a:buSzPts val="1700"/>
              <a:buChar char="●"/>
            </a:pPr>
            <a:r>
              <a:rPr lang="en" sz="1700">
                <a:solidFill>
                  <a:schemeClr val="dk1"/>
                </a:solidFill>
              </a:rPr>
              <a:t>Google</a:t>
            </a:r>
            <a:r>
              <a:rPr lang="en" sz="1700">
                <a:solidFill>
                  <a:schemeClr val="dk1"/>
                </a:solidFill>
              </a:rPr>
              <a:t> Forms</a:t>
            </a:r>
            <a:endParaRPr sz="1700">
              <a:solidFill>
                <a:schemeClr val="dk1"/>
              </a:solidFill>
            </a:endParaRPr>
          </a:p>
          <a:p>
            <a:pPr indent="-336550" lvl="0" marL="457200" rtl="0" algn="l">
              <a:spcBef>
                <a:spcPts val="0"/>
              </a:spcBef>
              <a:spcAft>
                <a:spcPts val="0"/>
              </a:spcAft>
              <a:buClr>
                <a:schemeClr val="dk1"/>
              </a:buClr>
              <a:buSzPts val="1700"/>
              <a:buChar char="●"/>
            </a:pPr>
            <a:r>
              <a:rPr lang="en" sz="1700">
                <a:solidFill>
                  <a:schemeClr val="dk1"/>
                </a:solidFill>
              </a:rPr>
              <a:t>Jupyter notebook</a:t>
            </a:r>
            <a:endParaRPr sz="1700">
              <a:solidFill>
                <a:schemeClr val="dk1"/>
              </a:solidFill>
            </a:endParaRPr>
          </a:p>
          <a:p>
            <a:pPr indent="-336550" lvl="0" marL="457200" rtl="0" algn="l">
              <a:spcBef>
                <a:spcPts val="0"/>
              </a:spcBef>
              <a:spcAft>
                <a:spcPts val="0"/>
              </a:spcAft>
              <a:buClr>
                <a:schemeClr val="dk1"/>
              </a:buClr>
              <a:buSzPts val="1700"/>
              <a:buChar char="●"/>
            </a:pPr>
            <a:r>
              <a:rPr lang="en" sz="1700">
                <a:solidFill>
                  <a:schemeClr val="dk1"/>
                </a:solidFill>
              </a:rPr>
              <a:t>Python</a:t>
            </a:r>
            <a:endParaRPr sz="1700">
              <a:solidFill>
                <a:schemeClr val="dk1"/>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sp>
        <p:nvSpPr>
          <p:cNvPr id="401" name="Google Shape;401;p50"/>
          <p:cNvSpPr txBox="1"/>
          <p:nvPr>
            <p:ph type="title"/>
          </p:nvPr>
        </p:nvSpPr>
        <p:spPr>
          <a:xfrm>
            <a:off x="2681750" y="1914675"/>
            <a:ext cx="48222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6000">
                <a:solidFill>
                  <a:srgbClr val="0C4E68"/>
                </a:solidFill>
                <a:latin typeface="Times New Roman"/>
                <a:ea typeface="Times New Roman"/>
                <a:cs typeface="Times New Roman"/>
                <a:sym typeface="Times New Roman"/>
              </a:rPr>
              <a:t>Thank You</a:t>
            </a:r>
            <a:endParaRPr sz="6000">
              <a:solidFill>
                <a:srgbClr val="0C4E68"/>
              </a:solidFill>
              <a:latin typeface="Times New Roman"/>
              <a:ea typeface="Times New Roman"/>
              <a:cs typeface="Times New Roman"/>
              <a:sym typeface="Times New Roman"/>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1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0"/>
              </a:spcAft>
              <a:buClr>
                <a:srgbClr val="000000"/>
              </a:buClr>
              <a:buSzPts val="990"/>
              <a:buFont typeface="Arial"/>
              <a:buNone/>
            </a:pPr>
            <a:r>
              <a:rPr lang="en" sz="4675">
                <a:solidFill>
                  <a:srgbClr val="0C4E68"/>
                </a:solidFill>
                <a:latin typeface="Arial"/>
                <a:ea typeface="Arial"/>
                <a:cs typeface="Arial"/>
                <a:sym typeface="Arial"/>
              </a:rPr>
              <a:t>Objective</a:t>
            </a:r>
            <a:endParaRPr>
              <a:solidFill>
                <a:schemeClr val="dk1"/>
              </a:solidFill>
            </a:endParaRPr>
          </a:p>
        </p:txBody>
      </p:sp>
      <p:sp>
        <p:nvSpPr>
          <p:cNvPr id="155" name="Google Shape;155;p16"/>
          <p:cNvSpPr txBox="1"/>
          <p:nvPr>
            <p:ph idx="1" type="body"/>
          </p:nvPr>
        </p:nvSpPr>
        <p:spPr>
          <a:xfrm>
            <a:off x="1297500" y="1307850"/>
            <a:ext cx="7514700" cy="2911200"/>
          </a:xfrm>
          <a:prstGeom prst="rect">
            <a:avLst/>
          </a:prstGeom>
        </p:spPr>
        <p:txBody>
          <a:bodyPr anchorCtr="0" anchor="t" bIns="91425" lIns="91425" spcFirstLastPara="1" rIns="91425" wrap="square" tIns="91425">
            <a:normAutofit/>
          </a:bodyPr>
          <a:lstStyle/>
          <a:p>
            <a:pPr indent="0" lvl="0" marL="0" rtl="0" algn="l">
              <a:spcBef>
                <a:spcPts val="1200"/>
              </a:spcBef>
              <a:spcAft>
                <a:spcPts val="0"/>
              </a:spcAft>
              <a:buClr>
                <a:srgbClr val="000000"/>
              </a:buClr>
              <a:buSzPts val="990"/>
              <a:buFont typeface="Arial"/>
              <a:buNone/>
            </a:pPr>
            <a:r>
              <a:rPr lang="en" sz="1900">
                <a:solidFill>
                  <a:schemeClr val="dk1"/>
                </a:solidFill>
                <a:latin typeface="Roboto"/>
                <a:ea typeface="Roboto"/>
                <a:cs typeface="Roboto"/>
                <a:sym typeface="Roboto"/>
              </a:rPr>
              <a:t>Stress Prediction among working IT professionals due to WFH(work from home) using Machine Learning  techniques.</a:t>
            </a:r>
            <a:endParaRPr sz="1900">
              <a:solidFill>
                <a:schemeClr val="dk1"/>
              </a:solidFill>
              <a:latin typeface="Roboto"/>
              <a:ea typeface="Roboto"/>
              <a:cs typeface="Roboto"/>
              <a:sym typeface="Roboto"/>
            </a:endParaRPr>
          </a:p>
          <a:p>
            <a:pPr indent="0" lvl="0" marL="0" rtl="0" algn="l">
              <a:spcBef>
                <a:spcPts val="1200"/>
              </a:spcBef>
              <a:spcAft>
                <a:spcPts val="1200"/>
              </a:spcAft>
              <a:buNone/>
            </a:pPr>
            <a:r>
              <a:t/>
            </a:r>
            <a:endParaRPr sz="1100">
              <a:solidFill>
                <a:schemeClr val="dk1"/>
              </a:solidFill>
              <a:latin typeface="Roboto"/>
              <a:ea typeface="Roboto"/>
              <a:cs typeface="Roboto"/>
              <a:sym typeface="Roboto"/>
            </a:endParaRPr>
          </a:p>
        </p:txBody>
      </p:sp>
      <p:pic>
        <p:nvPicPr>
          <p:cNvPr id="156" name="Google Shape;156;p16"/>
          <p:cNvPicPr preferRelativeResize="0"/>
          <p:nvPr/>
        </p:nvPicPr>
        <p:blipFill>
          <a:blip r:embed="rId3">
            <a:alphaModFix/>
          </a:blip>
          <a:stretch>
            <a:fillRect/>
          </a:stretch>
        </p:blipFill>
        <p:spPr>
          <a:xfrm>
            <a:off x="2542169" y="2215300"/>
            <a:ext cx="4244755" cy="23876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17"/>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0"/>
              </a:spcAft>
              <a:buNone/>
            </a:pPr>
            <a:r>
              <a:rPr lang="en" sz="3750">
                <a:solidFill>
                  <a:srgbClr val="0C4E68"/>
                </a:solidFill>
                <a:latin typeface="Arial"/>
                <a:ea typeface="Arial"/>
                <a:cs typeface="Arial"/>
                <a:sym typeface="Arial"/>
              </a:rPr>
              <a:t>Methodology</a:t>
            </a:r>
            <a:endParaRPr>
              <a:solidFill>
                <a:schemeClr val="dk1"/>
              </a:solidFill>
            </a:endParaRPr>
          </a:p>
        </p:txBody>
      </p:sp>
      <p:pic>
        <p:nvPicPr>
          <p:cNvPr id="162" name="Google Shape;162;p17"/>
          <p:cNvPicPr preferRelativeResize="0"/>
          <p:nvPr/>
        </p:nvPicPr>
        <p:blipFill>
          <a:blip r:embed="rId3">
            <a:alphaModFix/>
          </a:blip>
          <a:stretch>
            <a:fillRect/>
          </a:stretch>
        </p:blipFill>
        <p:spPr>
          <a:xfrm>
            <a:off x="1336475" y="1211800"/>
            <a:ext cx="5397900" cy="3616275"/>
          </a:xfrm>
          <a:prstGeom prst="rect">
            <a:avLst/>
          </a:prstGeom>
          <a:noFill/>
          <a:ln>
            <a:noFill/>
          </a:ln>
        </p:spPr>
      </p:pic>
      <p:sp>
        <p:nvSpPr>
          <p:cNvPr id="163" name="Google Shape;163;p17"/>
          <p:cNvSpPr txBox="1"/>
          <p:nvPr/>
        </p:nvSpPr>
        <p:spPr>
          <a:xfrm>
            <a:off x="6808625" y="4359225"/>
            <a:ext cx="20658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latin typeface="Roboto"/>
                <a:ea typeface="Roboto"/>
                <a:cs typeface="Roboto"/>
                <a:sym typeface="Roboto"/>
              </a:rPr>
              <a:t>Flow Chart</a:t>
            </a:r>
            <a:endParaRPr sz="1300">
              <a:latin typeface="Roboto"/>
              <a:ea typeface="Roboto"/>
              <a:cs typeface="Roboto"/>
              <a:sym typeface="Robo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18"/>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3600">
                <a:solidFill>
                  <a:srgbClr val="0C4E68"/>
                </a:solidFill>
                <a:latin typeface="Roboto"/>
                <a:ea typeface="Roboto"/>
                <a:cs typeface="Roboto"/>
                <a:sym typeface="Roboto"/>
              </a:rPr>
              <a:t>Data Collection</a:t>
            </a:r>
            <a:endParaRPr sz="3600">
              <a:solidFill>
                <a:srgbClr val="0C4E68"/>
              </a:solidFill>
              <a:latin typeface="Roboto"/>
              <a:ea typeface="Roboto"/>
              <a:cs typeface="Roboto"/>
              <a:sym typeface="Roboto"/>
            </a:endParaRPr>
          </a:p>
        </p:txBody>
      </p:sp>
      <p:sp>
        <p:nvSpPr>
          <p:cNvPr id="169" name="Google Shape;169;p18"/>
          <p:cNvSpPr txBox="1"/>
          <p:nvPr>
            <p:ph idx="1" type="body"/>
          </p:nvPr>
        </p:nvSpPr>
        <p:spPr>
          <a:xfrm>
            <a:off x="1448100" y="1102825"/>
            <a:ext cx="2234400" cy="3469800"/>
          </a:xfrm>
          <a:prstGeom prst="rect">
            <a:avLst/>
          </a:prstGeom>
        </p:spPr>
        <p:txBody>
          <a:bodyPr anchorCtr="0" anchor="t" bIns="91425" lIns="91425" spcFirstLastPara="1" rIns="91425" wrap="square" tIns="91425">
            <a:normAutofit lnSpcReduction="10000"/>
          </a:bodyPr>
          <a:lstStyle/>
          <a:p>
            <a:pPr indent="-311150" lvl="0" marL="457200" rtl="0" algn="l">
              <a:spcBef>
                <a:spcPts val="0"/>
              </a:spcBef>
              <a:spcAft>
                <a:spcPts val="0"/>
              </a:spcAft>
              <a:buClr>
                <a:schemeClr val="dk1"/>
              </a:buClr>
              <a:buSzPts val="1300"/>
              <a:buChar char="●"/>
            </a:pPr>
            <a:r>
              <a:rPr lang="en">
                <a:solidFill>
                  <a:schemeClr val="dk1"/>
                </a:solidFill>
              </a:rPr>
              <a:t>Google form of 43 questions based on personal details , family, work-life balance  and stress, was made to be circulated among the IT professionals.   </a:t>
            </a:r>
            <a:endParaRPr>
              <a:solidFill>
                <a:schemeClr val="dk1"/>
              </a:solidFill>
            </a:endParaRPr>
          </a:p>
          <a:p>
            <a:pPr indent="-311150" lvl="0" marL="457200" rtl="0" algn="l">
              <a:spcBef>
                <a:spcPts val="0"/>
              </a:spcBef>
              <a:spcAft>
                <a:spcPts val="0"/>
              </a:spcAft>
              <a:buClr>
                <a:schemeClr val="dk1"/>
              </a:buClr>
              <a:buSzPts val="1300"/>
              <a:buChar char="●"/>
            </a:pPr>
            <a:r>
              <a:rPr b="1" lang="en">
                <a:solidFill>
                  <a:schemeClr val="dk1"/>
                </a:solidFill>
              </a:rPr>
              <a:t>Google form link: </a:t>
            </a:r>
            <a:r>
              <a:rPr lang="en">
                <a:solidFill>
                  <a:schemeClr val="dk1"/>
                </a:solidFill>
              </a:rPr>
              <a:t>https://docs.google.com/forms/d/e/1FAIpQLScc0DZ5MaMKkeYzOYtRlJ_xd3RrwFVekxn3rD44twsVWFdelQ/viewform?usp=sf_link</a:t>
            </a:r>
            <a:endParaRPr>
              <a:solidFill>
                <a:schemeClr val="dk1"/>
              </a:solidFill>
            </a:endParaRPr>
          </a:p>
        </p:txBody>
      </p:sp>
      <p:pic>
        <p:nvPicPr>
          <p:cNvPr id="170" name="Google Shape;170;p18"/>
          <p:cNvPicPr preferRelativeResize="0"/>
          <p:nvPr/>
        </p:nvPicPr>
        <p:blipFill>
          <a:blip r:embed="rId3">
            <a:alphaModFix/>
          </a:blip>
          <a:stretch>
            <a:fillRect/>
          </a:stretch>
        </p:blipFill>
        <p:spPr>
          <a:xfrm>
            <a:off x="4143925" y="1102825"/>
            <a:ext cx="4420301" cy="3512600"/>
          </a:xfrm>
          <a:prstGeom prst="rect">
            <a:avLst/>
          </a:prstGeom>
          <a:noFill/>
          <a:ln>
            <a:noFill/>
          </a:ln>
        </p:spPr>
      </p:pic>
      <p:sp>
        <p:nvSpPr>
          <p:cNvPr id="171" name="Google Shape;171;p18"/>
          <p:cNvSpPr txBox="1"/>
          <p:nvPr/>
        </p:nvSpPr>
        <p:spPr>
          <a:xfrm>
            <a:off x="4174275" y="4615425"/>
            <a:ext cx="4207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Work-life related sample questions</a:t>
            </a:r>
            <a:endParaRPr>
              <a:latin typeface="Lato"/>
              <a:ea typeface="Lato"/>
              <a:cs typeface="Lato"/>
              <a:sym typeface="La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pic>
        <p:nvPicPr>
          <p:cNvPr id="176" name="Google Shape;176;p19"/>
          <p:cNvPicPr preferRelativeResize="0"/>
          <p:nvPr/>
        </p:nvPicPr>
        <p:blipFill>
          <a:blip r:embed="rId3">
            <a:alphaModFix/>
          </a:blip>
          <a:stretch>
            <a:fillRect/>
          </a:stretch>
        </p:blipFill>
        <p:spPr>
          <a:xfrm>
            <a:off x="1257775" y="641500"/>
            <a:ext cx="3619701" cy="3913451"/>
          </a:xfrm>
          <a:prstGeom prst="rect">
            <a:avLst/>
          </a:prstGeom>
          <a:noFill/>
          <a:ln>
            <a:noFill/>
          </a:ln>
        </p:spPr>
      </p:pic>
      <p:pic>
        <p:nvPicPr>
          <p:cNvPr id="177" name="Google Shape;177;p19"/>
          <p:cNvPicPr preferRelativeResize="0"/>
          <p:nvPr/>
        </p:nvPicPr>
        <p:blipFill>
          <a:blip r:embed="rId4">
            <a:alphaModFix/>
          </a:blip>
          <a:stretch>
            <a:fillRect/>
          </a:stretch>
        </p:blipFill>
        <p:spPr>
          <a:xfrm>
            <a:off x="5044503" y="641500"/>
            <a:ext cx="3733772" cy="3913449"/>
          </a:xfrm>
          <a:prstGeom prst="rect">
            <a:avLst/>
          </a:prstGeom>
          <a:noFill/>
          <a:ln>
            <a:noFill/>
          </a:ln>
        </p:spPr>
      </p:pic>
      <p:sp>
        <p:nvSpPr>
          <p:cNvPr id="178" name="Google Shape;178;p19"/>
          <p:cNvSpPr txBox="1"/>
          <p:nvPr/>
        </p:nvSpPr>
        <p:spPr>
          <a:xfrm>
            <a:off x="1162475" y="4544675"/>
            <a:ext cx="3619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Questions related to personal demography</a:t>
            </a:r>
            <a:endParaRPr>
              <a:latin typeface="Lato"/>
              <a:ea typeface="Lato"/>
              <a:cs typeface="Lato"/>
              <a:sym typeface="Lato"/>
            </a:endParaRPr>
          </a:p>
        </p:txBody>
      </p:sp>
      <p:sp>
        <p:nvSpPr>
          <p:cNvPr id="179" name="Google Shape;179;p19"/>
          <p:cNvSpPr txBox="1"/>
          <p:nvPr/>
        </p:nvSpPr>
        <p:spPr>
          <a:xfrm>
            <a:off x="4989425" y="4544675"/>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Questions related to family</a:t>
            </a:r>
            <a:endParaRPr>
              <a:latin typeface="Lato"/>
              <a:ea typeface="Lato"/>
              <a:cs typeface="Lato"/>
              <a:sym typeface="La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20"/>
          <p:cNvSpPr txBox="1"/>
          <p:nvPr>
            <p:ph type="title"/>
          </p:nvPr>
        </p:nvSpPr>
        <p:spPr>
          <a:xfrm>
            <a:off x="1297500" y="104550"/>
            <a:ext cx="7038900" cy="9141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sz="4300">
                <a:solidFill>
                  <a:srgbClr val="0C4E68"/>
                </a:solidFill>
                <a:latin typeface="Roboto"/>
                <a:ea typeface="Roboto"/>
                <a:cs typeface="Roboto"/>
                <a:sym typeface="Roboto"/>
              </a:rPr>
              <a:t>Data Description</a:t>
            </a:r>
            <a:endParaRPr sz="4300">
              <a:solidFill>
                <a:srgbClr val="0C4E68"/>
              </a:solidFill>
              <a:latin typeface="Roboto"/>
              <a:ea typeface="Roboto"/>
              <a:cs typeface="Roboto"/>
              <a:sym typeface="Roboto"/>
            </a:endParaRPr>
          </a:p>
          <a:p>
            <a:pPr indent="0" lvl="0" marL="0" rtl="0" algn="l">
              <a:spcBef>
                <a:spcPts val="1200"/>
              </a:spcBef>
              <a:spcAft>
                <a:spcPts val="0"/>
              </a:spcAft>
              <a:buNone/>
            </a:pPr>
            <a:r>
              <a:t/>
            </a:r>
            <a:endParaRPr b="1" sz="3100">
              <a:solidFill>
                <a:srgbClr val="0C4E68"/>
              </a:solidFill>
              <a:latin typeface="Roboto"/>
              <a:ea typeface="Roboto"/>
              <a:cs typeface="Roboto"/>
              <a:sym typeface="Roboto"/>
            </a:endParaRPr>
          </a:p>
        </p:txBody>
      </p:sp>
      <p:sp>
        <p:nvSpPr>
          <p:cNvPr id="185" name="Google Shape;185;p20"/>
          <p:cNvSpPr txBox="1"/>
          <p:nvPr>
            <p:ph idx="1" type="body"/>
          </p:nvPr>
        </p:nvSpPr>
        <p:spPr>
          <a:xfrm>
            <a:off x="1214875" y="1188850"/>
            <a:ext cx="2130300" cy="2911200"/>
          </a:xfrm>
          <a:prstGeom prst="rect">
            <a:avLst/>
          </a:prstGeom>
        </p:spPr>
        <p:txBody>
          <a:bodyPr anchorCtr="0" anchor="t" bIns="91425" lIns="91425" spcFirstLastPara="1" rIns="91425" wrap="square" tIns="91425">
            <a:normAutofit/>
          </a:bodyPr>
          <a:lstStyle/>
          <a:p>
            <a:pPr indent="-304800" lvl="0" marL="457200" rtl="0" algn="l">
              <a:spcBef>
                <a:spcPts val="1200"/>
              </a:spcBef>
              <a:spcAft>
                <a:spcPts val="0"/>
              </a:spcAft>
              <a:buClr>
                <a:schemeClr val="dk1"/>
              </a:buClr>
              <a:buSzPts val="1200"/>
              <a:buFont typeface="Roboto"/>
              <a:buChar char="●"/>
            </a:pPr>
            <a:r>
              <a:rPr lang="en" sz="1200">
                <a:solidFill>
                  <a:srgbClr val="000000"/>
                </a:solidFill>
                <a:latin typeface="Roboto"/>
                <a:ea typeface="Roboto"/>
                <a:cs typeface="Roboto"/>
                <a:sym typeface="Roboto"/>
              </a:rPr>
              <a:t>Sample size is 243</a:t>
            </a:r>
            <a:endParaRPr sz="1200">
              <a:solidFill>
                <a:srgbClr val="000000"/>
              </a:solidFill>
              <a:latin typeface="Roboto"/>
              <a:ea typeface="Roboto"/>
              <a:cs typeface="Roboto"/>
              <a:sym typeface="Roboto"/>
            </a:endParaRPr>
          </a:p>
          <a:p>
            <a:pPr indent="-304800" lvl="0" marL="457200" rtl="0" algn="l">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Total 43 attributes spanning over personal demography, family related, work and stress </a:t>
            </a:r>
            <a:r>
              <a:rPr lang="en" sz="1200">
                <a:solidFill>
                  <a:schemeClr val="dk1"/>
                </a:solidFill>
                <a:latin typeface="Roboto"/>
                <a:ea typeface="Roboto"/>
                <a:cs typeface="Roboto"/>
                <a:sym typeface="Roboto"/>
              </a:rPr>
              <a:t>related.</a:t>
            </a:r>
            <a:endParaRPr sz="1200">
              <a:solidFill>
                <a:schemeClr val="dk1"/>
              </a:solidFill>
              <a:latin typeface="Roboto"/>
              <a:ea typeface="Roboto"/>
              <a:cs typeface="Roboto"/>
              <a:sym typeface="Roboto"/>
            </a:endParaRPr>
          </a:p>
        </p:txBody>
      </p:sp>
      <p:pic>
        <p:nvPicPr>
          <p:cNvPr id="186" name="Google Shape;186;p20"/>
          <p:cNvPicPr preferRelativeResize="0"/>
          <p:nvPr/>
        </p:nvPicPr>
        <p:blipFill>
          <a:blip r:embed="rId3">
            <a:alphaModFix/>
          </a:blip>
          <a:stretch>
            <a:fillRect/>
          </a:stretch>
        </p:blipFill>
        <p:spPr>
          <a:xfrm>
            <a:off x="3090450" y="1180250"/>
            <a:ext cx="5894226" cy="36609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pic>
        <p:nvPicPr>
          <p:cNvPr id="191" name="Google Shape;191;p21"/>
          <p:cNvPicPr preferRelativeResize="0"/>
          <p:nvPr/>
        </p:nvPicPr>
        <p:blipFill>
          <a:blip r:embed="rId3">
            <a:alphaModFix/>
          </a:blip>
          <a:stretch>
            <a:fillRect/>
          </a:stretch>
        </p:blipFill>
        <p:spPr>
          <a:xfrm>
            <a:off x="1332375" y="1589350"/>
            <a:ext cx="3292100" cy="1797600"/>
          </a:xfrm>
          <a:prstGeom prst="rect">
            <a:avLst/>
          </a:prstGeom>
          <a:noFill/>
          <a:ln>
            <a:noFill/>
          </a:ln>
        </p:spPr>
      </p:pic>
      <p:pic>
        <p:nvPicPr>
          <p:cNvPr id="192" name="Google Shape;192;p21"/>
          <p:cNvPicPr preferRelativeResize="0"/>
          <p:nvPr/>
        </p:nvPicPr>
        <p:blipFill>
          <a:blip r:embed="rId4">
            <a:alphaModFix/>
          </a:blip>
          <a:stretch>
            <a:fillRect/>
          </a:stretch>
        </p:blipFill>
        <p:spPr>
          <a:xfrm>
            <a:off x="5145175" y="1785900"/>
            <a:ext cx="3648075" cy="1638300"/>
          </a:xfrm>
          <a:prstGeom prst="rect">
            <a:avLst/>
          </a:prstGeom>
          <a:noFill/>
          <a:ln>
            <a:noFill/>
          </a:ln>
        </p:spPr>
      </p:pic>
      <p:sp>
        <p:nvSpPr>
          <p:cNvPr id="193" name="Google Shape;193;p21"/>
          <p:cNvSpPr txBox="1"/>
          <p:nvPr/>
        </p:nvSpPr>
        <p:spPr>
          <a:xfrm>
            <a:off x="1253150" y="3621475"/>
            <a:ext cx="3292200" cy="1102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200">
                <a:solidFill>
                  <a:srgbClr val="0C4E68"/>
                </a:solidFill>
                <a:latin typeface="Roboto"/>
                <a:ea typeface="Roboto"/>
                <a:cs typeface="Roboto"/>
                <a:sym typeface="Roboto"/>
              </a:rPr>
              <a:t>Compare to pre pandemic do you now get more time to spend with your family?</a:t>
            </a:r>
            <a:endParaRPr sz="1200">
              <a:solidFill>
                <a:srgbClr val="0C4E68"/>
              </a:solidFill>
              <a:latin typeface="Roboto"/>
              <a:ea typeface="Roboto"/>
              <a:cs typeface="Roboto"/>
              <a:sym typeface="Roboto"/>
            </a:endParaRPr>
          </a:p>
          <a:p>
            <a:pPr indent="0" lvl="0" marL="0" rtl="0" algn="l">
              <a:lnSpc>
                <a:spcPct val="150000"/>
              </a:lnSpc>
              <a:spcBef>
                <a:spcPts val="0"/>
              </a:spcBef>
              <a:spcAft>
                <a:spcPts val="0"/>
              </a:spcAft>
              <a:buNone/>
            </a:pPr>
            <a:r>
              <a:t/>
            </a:r>
            <a:endParaRPr sz="1200">
              <a:solidFill>
                <a:srgbClr val="202124"/>
              </a:solidFill>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p:txBody>
      </p:sp>
      <p:sp>
        <p:nvSpPr>
          <p:cNvPr id="194" name="Google Shape;194;p21"/>
          <p:cNvSpPr txBox="1"/>
          <p:nvPr/>
        </p:nvSpPr>
        <p:spPr>
          <a:xfrm>
            <a:off x="5097575" y="3606575"/>
            <a:ext cx="3461400" cy="1102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200">
                <a:solidFill>
                  <a:srgbClr val="202124"/>
                </a:solidFill>
                <a:latin typeface="Roboto"/>
                <a:ea typeface="Roboto"/>
                <a:cs typeface="Roboto"/>
                <a:sym typeface="Roboto"/>
              </a:rPr>
              <a:t>Do you feel your </a:t>
            </a:r>
            <a:r>
              <a:rPr lang="en" sz="1200">
                <a:solidFill>
                  <a:srgbClr val="202124"/>
                </a:solidFill>
                <a:latin typeface="Roboto"/>
                <a:ea typeface="Roboto"/>
                <a:cs typeface="Roboto"/>
                <a:sym typeface="Roboto"/>
              </a:rPr>
              <a:t>b</a:t>
            </a:r>
            <a:r>
              <a:rPr lang="en" sz="1200">
                <a:solidFill>
                  <a:srgbClr val="202124"/>
                </a:solidFill>
                <a:latin typeface="Roboto"/>
                <a:ea typeface="Roboto"/>
                <a:cs typeface="Roboto"/>
                <a:sym typeface="Roboto"/>
              </a:rPr>
              <a:t>ond has become stronger with your partner during WFH?</a:t>
            </a:r>
            <a:endParaRPr sz="1200">
              <a:solidFill>
                <a:srgbClr val="202124"/>
              </a:solidFill>
              <a:latin typeface="Roboto"/>
              <a:ea typeface="Roboto"/>
              <a:cs typeface="Roboto"/>
              <a:sym typeface="Roboto"/>
            </a:endParaRPr>
          </a:p>
          <a:p>
            <a:pPr indent="0" lvl="0" marL="0" rtl="0" algn="l">
              <a:lnSpc>
                <a:spcPct val="150000"/>
              </a:lnSpc>
              <a:spcBef>
                <a:spcPts val="0"/>
              </a:spcBef>
              <a:spcAft>
                <a:spcPts val="0"/>
              </a:spcAft>
              <a:buNone/>
            </a:pPr>
            <a:r>
              <a:t/>
            </a:r>
            <a:endParaRPr sz="1200">
              <a:solidFill>
                <a:srgbClr val="202124"/>
              </a:solidFill>
              <a:latin typeface="Roboto"/>
              <a:ea typeface="Roboto"/>
              <a:cs typeface="Roboto"/>
              <a:sym typeface="Roboto"/>
            </a:endParaRPr>
          </a:p>
          <a:p>
            <a:pPr indent="0" lvl="0" marL="0" rtl="0" algn="l">
              <a:spcBef>
                <a:spcPts val="0"/>
              </a:spcBef>
              <a:spcAft>
                <a:spcPts val="0"/>
              </a:spcAft>
              <a:buNone/>
            </a:pPr>
            <a:r>
              <a:t/>
            </a:r>
            <a:endParaRPr>
              <a:latin typeface="Lato"/>
              <a:ea typeface="Lato"/>
              <a:cs typeface="Lato"/>
              <a:sym typeface="Lato"/>
            </a:endParaRPr>
          </a:p>
        </p:txBody>
      </p:sp>
      <p:sp>
        <p:nvSpPr>
          <p:cNvPr id="195" name="Google Shape;195;p21"/>
          <p:cNvSpPr txBox="1"/>
          <p:nvPr>
            <p:ph type="title"/>
          </p:nvPr>
        </p:nvSpPr>
        <p:spPr>
          <a:xfrm>
            <a:off x="1297500" y="393750"/>
            <a:ext cx="7038900" cy="864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4000">
                <a:solidFill>
                  <a:srgbClr val="0C4E68"/>
                </a:solidFill>
                <a:latin typeface="Roboto"/>
                <a:ea typeface="Roboto"/>
                <a:cs typeface="Roboto"/>
                <a:sym typeface="Roboto"/>
              </a:rPr>
              <a:t>Data Visualization</a:t>
            </a:r>
            <a:endParaRPr sz="4000">
              <a:solidFill>
                <a:srgbClr val="0C4E68"/>
              </a:solidFill>
              <a:latin typeface="Roboto"/>
              <a:ea typeface="Roboto"/>
              <a:cs typeface="Roboto"/>
              <a:sym typeface="Roboto"/>
            </a:endParaRPr>
          </a:p>
        </p:txBody>
      </p:sp>
      <p:cxnSp>
        <p:nvCxnSpPr>
          <p:cNvPr id="196" name="Google Shape;196;p21"/>
          <p:cNvCxnSpPr/>
          <p:nvPr/>
        </p:nvCxnSpPr>
        <p:spPr>
          <a:xfrm>
            <a:off x="4822175" y="1738225"/>
            <a:ext cx="15000" cy="2463900"/>
          </a:xfrm>
          <a:prstGeom prst="straightConnector1">
            <a:avLst/>
          </a:prstGeom>
          <a:noFill/>
          <a:ln cap="flat" cmpd="sng" w="28575">
            <a:solidFill>
              <a:schemeClr val="dk2"/>
            </a:solidFill>
            <a:prstDash val="solid"/>
            <a:round/>
            <a:headEnd len="med" w="med" type="none"/>
            <a:tailEnd len="med" w="med" type="none"/>
          </a:ln>
        </p:spPr>
      </p:cxnSp>
      <p:sp>
        <p:nvSpPr>
          <p:cNvPr id="197" name="Google Shape;197;p21"/>
          <p:cNvSpPr txBox="1"/>
          <p:nvPr/>
        </p:nvSpPr>
        <p:spPr>
          <a:xfrm>
            <a:off x="5224975" y="2390100"/>
            <a:ext cx="6471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solidFill>
                  <a:schemeClr val="lt1"/>
                </a:solidFill>
                <a:latin typeface="Roboto"/>
                <a:ea typeface="Roboto"/>
                <a:cs typeface="Roboto"/>
                <a:sym typeface="Roboto"/>
              </a:rPr>
              <a:t>3.6%</a:t>
            </a:r>
            <a:endParaRPr sz="700">
              <a:solidFill>
                <a:schemeClr val="lt1"/>
              </a:solidFill>
              <a:latin typeface="Roboto"/>
              <a:ea typeface="Roboto"/>
              <a:cs typeface="Roboto"/>
              <a:sym typeface="Roboto"/>
            </a:endParaRPr>
          </a:p>
        </p:txBody>
      </p:sp>
    </p:spTree>
  </p:cSld>
  <p:clrMapOvr>
    <a:masterClrMapping/>
  </p:clrMapOvr>
</p:sld>
</file>

<file path=ppt/theme/theme1.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